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Maven Pro" panose="02010600030101010101" charset="0"/>
      <p:regular r:id="rId35"/>
      <p:bold r:id="rId36"/>
    </p:embeddedFont>
    <p:embeddedFont>
      <p:font typeface="Nunito"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Medium" panose="02000000000000000000" pitchFamily="2" charset="0"/>
      <p:regular r:id="rId45"/>
      <p:bold r:id="rId46"/>
      <p:italic r:id="rId47"/>
      <p:boldItalic r:id="rId48"/>
    </p:embeddedFont>
    <p:embeddedFont>
      <p:font typeface="Roboto Thin"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946F71-2A52-4C52-925E-E1867FE52691}">
  <a:tblStyle styleId="{A2946F71-2A52-4C52-925E-E1867FE526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1B0867-BB7A-4453-A672-0299C16780E1}"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ia.gov/energyexplained/electricity/use-of-electricity.php#:~:text=Total%20U.S.%20electricity%20consumption%20in,year%20decreases%20occurred%20after%202007"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P2-4 Richard 1.5min</a:t>
            </a:r>
            <a:endParaRPr/>
          </a:p>
          <a:p>
            <a:pPr marL="0" lvl="0" indent="0" algn="l" rtl="0">
              <a:spcBef>
                <a:spcPts val="0"/>
              </a:spcBef>
              <a:spcAft>
                <a:spcPts val="0"/>
              </a:spcAft>
              <a:buNone/>
            </a:pPr>
            <a:r>
              <a:rPr lang="en"/>
              <a:t>P5-P8: Han 1.5min</a:t>
            </a:r>
            <a:endParaRPr/>
          </a:p>
          <a:p>
            <a:pPr marL="0" lvl="0" indent="0" algn="l" rtl="0">
              <a:spcBef>
                <a:spcPts val="0"/>
              </a:spcBef>
              <a:spcAft>
                <a:spcPts val="0"/>
              </a:spcAft>
              <a:buNone/>
            </a:pPr>
            <a:r>
              <a:rPr lang="en"/>
              <a:t>P9-P14: Rich: 2.5min</a:t>
            </a:r>
            <a:endParaRPr/>
          </a:p>
          <a:p>
            <a:pPr marL="0" lvl="0" indent="0" algn="l" rtl="0">
              <a:spcBef>
                <a:spcPts val="0"/>
              </a:spcBef>
              <a:spcAft>
                <a:spcPts val="0"/>
              </a:spcAft>
              <a:buNone/>
            </a:pPr>
            <a:r>
              <a:rPr lang="en"/>
              <a:t>P15-17: Han: 1.5min</a:t>
            </a:r>
            <a:endParaRPr/>
          </a:p>
          <a:p>
            <a:pPr marL="0" lvl="0" indent="0" algn="l" rtl="0">
              <a:spcBef>
                <a:spcPts val="0"/>
              </a:spcBef>
              <a:spcAft>
                <a:spcPts val="0"/>
              </a:spcAft>
              <a:buNone/>
            </a:pPr>
            <a:r>
              <a:rPr lang="en"/>
              <a:t>P18-20: Richard: 2min</a:t>
            </a:r>
            <a:endParaRPr/>
          </a:p>
          <a:p>
            <a:pPr marL="0" lvl="0" indent="0" algn="l" rtl="0">
              <a:spcBef>
                <a:spcPts val="0"/>
              </a:spcBef>
              <a:spcAft>
                <a:spcPts val="0"/>
              </a:spcAft>
              <a:buNone/>
            </a:pPr>
            <a:r>
              <a:rPr lang="en"/>
              <a:t>P21-P23: Sam BSTS+Comparison 2.5min</a:t>
            </a:r>
            <a:endParaRPr/>
          </a:p>
          <a:p>
            <a:pPr marL="0" lvl="0" indent="0" algn="l" rtl="0">
              <a:spcBef>
                <a:spcPts val="0"/>
              </a:spcBef>
              <a:spcAft>
                <a:spcPts val="0"/>
              </a:spcAft>
              <a:buNone/>
            </a:pPr>
            <a:r>
              <a:rPr lang="en"/>
              <a:t>P24: Conclusion:1min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6dd8faa9c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6dd8faa9c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am going to introduce our first model using Holt-winters method, which is a exponential smoothing model and a specialized ets model. After looking at the variance, I decide to use the additive version of holt winters. </a:t>
            </a:r>
            <a:endParaRPr/>
          </a:p>
          <a:p>
            <a:pPr marL="0" lvl="0" indent="0" algn="l" rtl="0">
              <a:spcBef>
                <a:spcPts val="0"/>
              </a:spcBef>
              <a:spcAft>
                <a:spcPts val="0"/>
              </a:spcAft>
              <a:buNone/>
            </a:pPr>
            <a:r>
              <a:rPr lang="en"/>
              <a:t>Here are the parameters of holt winters which we can divide into two part, the smoothing parameter and the initial state. One special thing is that gamma is 0, which means the seasonality component is only based on the lag m of itself, not the level.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6dd8faa9c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6dd8faa9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am going to introduce our first model using Holt-winters method, which is a exponential smoothing model and a specialized ets model. After looking at the variance, I decide to use the additive version of holt winters. </a:t>
            </a:r>
            <a:endParaRPr/>
          </a:p>
          <a:p>
            <a:pPr marL="0" lvl="0" indent="0" algn="l" rtl="0">
              <a:spcBef>
                <a:spcPts val="0"/>
              </a:spcBef>
              <a:spcAft>
                <a:spcPts val="0"/>
              </a:spcAft>
              <a:buNone/>
            </a:pPr>
            <a:r>
              <a:rPr lang="en"/>
              <a:t>Here are the parameters of holt winters which we can divide into two part, the smoothing parameter and the initial state. One special thing is that gamma is 0, which means the seasonality component is only based on the lag m of itself, not the level.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5fed3b5165_1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5fed3b5165_1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plot of the forecast, we can see the trend is quite reasonable, which follows the previous pattern, and the AIC score is about 5000. But when we look at the residuals, we can see that there is some degree of autocorrelation from the ACF plot.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5fed3b5165_1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5fed3b5165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fix autocorrelation, I decide to use Arima to model the residual and use cross validation to see which parameters have the best performance. The cross validation method I use is expanding window method. The reason behind that is because the trend of our data is relatively stable, so aggregate more past information might help the model learn better.</a:t>
            </a:r>
            <a:endParaRPr/>
          </a:p>
          <a:p>
            <a:pPr marL="0" lvl="0" indent="0" algn="l" rtl="0">
              <a:spcBef>
                <a:spcPts val="0"/>
              </a:spcBef>
              <a:spcAft>
                <a:spcPts val="0"/>
              </a:spcAft>
              <a:buNone/>
            </a:pPr>
            <a:r>
              <a:rPr lang="en"/>
              <a:t>Here are the RMSE score of each window with different combination of pdq, after aggregating all the window, I decide to use ARIMA(0,0,5) since it has the best aggregated rmse and lowest number of parameters. And we can also conclude that the residuals are best captured using an MA model with q=5.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5fed3b5165_1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5fed3b5165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fixing, you can see that the ACF plot of  residuals looks less autocorrelated, and the ljung box test has a p-value of 0.64,which means we solve the autocorrelation problem.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5fed3b5165_1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5fed3b5165_1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prediction after I combine both holt-winters and Arima model, you can see that compared to the original holt winters model, the confidence interval increases, but the mean of the prediction is still reasonable.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5fed3b5165_1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5fed3b5165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 examine the characteristics of the residuals of the test set, and compared the actual data of the test set with the prediction. YOu can see that the model capture most of the trend and the peak and bottom of the result. The RMSE score of the test set here is about 1.1 million and the MAE is about 970k. </a:t>
            </a:r>
            <a:endParaRPr/>
          </a:p>
          <a:p>
            <a:pPr marL="0" lvl="0" indent="0" algn="l" rtl="0">
              <a:spcBef>
                <a:spcPts val="0"/>
              </a:spcBef>
              <a:spcAft>
                <a:spcPts val="0"/>
              </a:spcAft>
              <a:buNone/>
            </a:pPr>
            <a:r>
              <a:rPr lang="en"/>
              <a:t>However, there is still an issue in this model since the distribution of the residuals is not center at 0, which means this is not an unbiased model.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6102fd25c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6102fd25c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p-value = 0.0143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6102fd25c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6102fd25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6102fd25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6102fd25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611452219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61145221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300">
                <a:solidFill>
                  <a:srgbClr val="424242"/>
                </a:solidFill>
                <a:latin typeface="Nunito"/>
                <a:ea typeface="Nunito"/>
                <a:cs typeface="Nunito"/>
                <a:sym typeface="Nunito"/>
              </a:rPr>
              <a:t>The historic plunge in global energy consumption in the early months of the Covid-19 crisis last year drove the prices of many fuels to their lowest levels in decades. But since then, they have rebounded strongly, mainly as a result of an exceptionally rapid global economic recovery (this year is on track for the fastest post-recession growth in 80 years). Higher energy prices have contributed to painfully high inflation, pushed families into poverty, forced some factories to curtail output or even shut down, and slowed economic growth to the point that some countries are heading towards severe recession.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60fc158d3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60fc158d3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we’ve seen the results from EDA and previous modeling sections that our data has a strong semi-annual seasonality, it came to our mind to test if there’s long-term seasonal periods – because one big contributor to electricity consumption is climate change, and climate changes in a longer period of time.</a:t>
            </a:r>
            <a:endParaRPr/>
          </a:p>
          <a:p>
            <a:pPr marL="0" lvl="0" indent="0" algn="l" rtl="0">
              <a:spcBef>
                <a:spcPts val="0"/>
              </a:spcBef>
              <a:spcAft>
                <a:spcPts val="0"/>
              </a:spcAft>
              <a:buNone/>
            </a:pPr>
            <a:endParaRPr/>
          </a:p>
          <a:p>
            <a:pPr marL="0" lvl="0" indent="0" algn="l" rtl="0">
              <a:spcBef>
                <a:spcPts val="0"/>
              </a:spcBef>
              <a:spcAft>
                <a:spcPts val="0"/>
              </a:spcAft>
              <a:buNone/>
            </a:pPr>
            <a:r>
              <a:rPr lang="en"/>
              <a:t>With that in mind, we experimented with dynamic harmonic regressions.</a:t>
            </a:r>
            <a:endParaRPr/>
          </a:p>
          <a:p>
            <a:pPr marL="0" lvl="0" indent="0" algn="l" rtl="0">
              <a:spcBef>
                <a:spcPts val="0"/>
              </a:spcBef>
              <a:spcAft>
                <a:spcPts val="0"/>
              </a:spcAft>
              <a:buNone/>
            </a:pPr>
            <a:endParaRPr/>
          </a:p>
          <a:p>
            <a:pPr marL="0" lvl="0" indent="0" algn="l" rtl="0">
              <a:spcBef>
                <a:spcPts val="0"/>
              </a:spcBef>
              <a:spcAft>
                <a:spcPts val="0"/>
              </a:spcAft>
              <a:buNone/>
            </a:pPr>
            <a:r>
              <a:rPr lang="en"/>
              <a:t>We’ve tested a few parameters for K so that we allow more “wiggly” seasonal pattern with simple ARIMA models. We also used auto ARIMA results as comparison.</a:t>
            </a:r>
            <a:endParaRPr/>
          </a:p>
          <a:p>
            <a:pPr marL="0" lvl="0" indent="0" algn="l" rtl="0">
              <a:spcBef>
                <a:spcPts val="0"/>
              </a:spcBef>
              <a:spcAft>
                <a:spcPts val="0"/>
              </a:spcAft>
              <a:buNone/>
            </a:pPr>
            <a:endParaRPr/>
          </a:p>
          <a:p>
            <a:pPr marL="0" lvl="0" indent="0" algn="l" rtl="0">
              <a:spcBef>
                <a:spcPts val="0"/>
              </a:spcBef>
              <a:spcAft>
                <a:spcPts val="0"/>
              </a:spcAft>
              <a:buNone/>
            </a:pPr>
            <a:r>
              <a:rPr lang="en"/>
              <a:t>Note: assumption</a:t>
            </a:r>
            <a:endParaRPr/>
          </a:p>
          <a:p>
            <a:pPr marL="457200" lvl="0" indent="-298450" algn="l" rtl="0">
              <a:spcBef>
                <a:spcPts val="0"/>
              </a:spcBef>
              <a:spcAft>
                <a:spcPts val="0"/>
              </a:spcAft>
              <a:buSzPts val="1100"/>
              <a:buChar char="-"/>
            </a:pPr>
            <a:r>
              <a:rPr lang="en"/>
              <a:t>The only real disadvantage (compared to a seasonal ARIMA model) is that the seasonality is assumed to be fixed — the seasonal pattern is not allowed to change over time → but we think climate change seasonality is slow and thus is the energy consumption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3bc9bbfd6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3bc9bbfd6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comparing their results (especially Ljung-box test and RMSE), we see that the results of DHR is worse than previous methods. One interpretation can be that the data we have does not have extremely long-term seasonality. However, the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61145221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61145221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There are multiple components to BSTS, which allows for flexibility when designing a model for complex time-series.</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a:t>For our data, I added a local linear trend, Seasonality of 12 (yearly), and an Auto AR Process of lag=6. I also added a prior, which is a residual SD prior.</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6dfa4395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6dfa4395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There are multiple components to BSTS, which allows for flexibility when designing a model for complex time-series.</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a:t>For our data, I added a local linear trend, Seasonality of 12 (yearly), and an Auto AR Process of lag=6. I also added a prior, which is a residual SD prior.</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611452219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611452219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67d4fdd3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67d4fdd3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3a16eeda4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3a16eeda4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conclusion of our work is that we develop a predictive for monthly energy consumption, to solve the business problem about better resource allocation. The final decision of our model is bsts since it has the best performance and has robust assumption that we do not need to keep the dataset stationary.</a:t>
            </a:r>
            <a:br>
              <a:rPr lang="en"/>
            </a:br>
            <a:br>
              <a:rPr lang="en"/>
            </a:br>
            <a:r>
              <a:rPr lang="en"/>
              <a:t>Future work includes that we could predict the consumption in different scales such as in a daily or hourly timefram to make the prediction more granular. And also incorporate additional variables such as weather conditions to make the model more comprehensive.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67fce46e1f_1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67fce46e1f_1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67fce46e1f_1_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67fce46e1f_1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3a16eeda4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3a16eeda4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3bc9bbfd64_2_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3bc9bbfd64_2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300">
                <a:solidFill>
                  <a:srgbClr val="424242"/>
                </a:solidFill>
                <a:latin typeface="Nunito"/>
                <a:ea typeface="Nunito"/>
                <a:cs typeface="Nunito"/>
                <a:sym typeface="Nunito"/>
              </a:rPr>
              <a:t>The historic plunge in global energy consumption in the early months of the Covid-19 crisis last year drove the prices of many fuels to their lowest levels in decades. But since then, they have rebounded strongly, mainly as a result of an exceptionally rapid global economic recovery (this year is on track for the fastest post-recession growth in 80 years). Higher energy prices have contributed to painfully high inflation, pushed families into poverty, forced some factories to curtail output or even shut down, and slowed economic growth to the point that some countries are heading towards severe recession.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67fce46782_1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67fce46782_1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6dfa43952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6dfa43952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6dfa43952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6dfa4395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a16eeda4e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a16eeda4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Cost Savings: Accurate price forecasts allow businesses to make timely purchasing decisions, potentially saving millions annually.</a:t>
            </a:r>
            <a:endParaRPr/>
          </a:p>
          <a:p>
            <a:pPr marL="0" lvl="0" indent="0" algn="l" rtl="0">
              <a:spcBef>
                <a:spcPts val="0"/>
              </a:spcBef>
              <a:spcAft>
                <a:spcPts val="0"/>
              </a:spcAft>
              <a:buClr>
                <a:schemeClr val="dk1"/>
              </a:buClr>
              <a:buSzPts val="1100"/>
              <a:buFont typeface="Arial"/>
              <a:buNone/>
            </a:pPr>
            <a:r>
              <a:rPr lang="en"/>
              <a:t>Strategic Planning: Energy-intensive businesses can plan their operations more efficiently, maximizing productivity during periods of lower energy costs.</a:t>
            </a:r>
            <a:endParaRPr/>
          </a:p>
          <a:p>
            <a:pPr marL="0" lvl="0" indent="0" algn="l" rtl="0">
              <a:spcBef>
                <a:spcPts val="0"/>
              </a:spcBef>
              <a:spcAft>
                <a:spcPts val="0"/>
              </a:spcAft>
              <a:buClr>
                <a:schemeClr val="dk1"/>
              </a:buClr>
              <a:buSzPts val="1100"/>
              <a:buFont typeface="Arial"/>
              <a:buNone/>
            </a:pPr>
            <a:r>
              <a:rPr lang="en"/>
              <a:t>Competitive Advantage: Firms that can accurately predict and navigate energy price fluctuations can achieve better margins and market positioning.</a:t>
            </a:r>
            <a:endParaRPr/>
          </a:p>
          <a:p>
            <a:pPr marL="0" lvl="0" indent="0" algn="l" rtl="0">
              <a:spcBef>
                <a:spcPts val="0"/>
              </a:spcBef>
              <a:spcAft>
                <a:spcPts val="0"/>
              </a:spcAft>
              <a:buClr>
                <a:schemeClr val="dk1"/>
              </a:buClr>
              <a:buSzPts val="1100"/>
              <a:buFont typeface="Arial"/>
              <a:buNone/>
            </a:pPr>
            <a:r>
              <a:rPr lang="en"/>
              <a:t>Risk Mitigation: Predictive insights help businesses hedge against unfavorable price movements and manage their financial exposure.</a:t>
            </a:r>
            <a:endParaRPr/>
          </a:p>
          <a:p>
            <a:pPr marL="0" lvl="0" indent="0" algn="l" rtl="0">
              <a:spcBef>
                <a:spcPts val="0"/>
              </a:spcBef>
              <a:spcAft>
                <a:spcPts val="0"/>
              </a:spcAft>
              <a:buClr>
                <a:schemeClr val="dk1"/>
              </a:buClr>
              <a:buSzPts val="1100"/>
              <a:buFont typeface="Arial"/>
              <a:buNone/>
            </a:pPr>
            <a:r>
              <a:rPr lang="en"/>
              <a:t>Objective: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Develop a robust time series model that provides accurate short-term and long-term energy price forecasts, integrating multiple data sources and accounting for the multifaceted drivers of price variation.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67fce46782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67fce46782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PJM Interconnection LLC (PJM) is a regional transmission organization (RTO) in the United States. It is part of the Eastern Interconnection grid operating an electric transmission system serving all or parts of Delaware, Illinois, Indiana, </a:t>
            </a:r>
            <a:r>
              <a:rPr lang="en" strike="sngStrike"/>
              <a:t>Kentucky, Maryland, Michigan, New Jersey, North Carolina, Ohio, Pennsylvania, Tennessee, Virginia, West Virginia, and the District of Columbia. The hourly power consumption data comes from PJM's website and are in megawatts (MW).</a:t>
            </a:r>
            <a:endParaRPr strike="sngStrike"/>
          </a:p>
          <a:p>
            <a:pPr marL="0" lvl="0" indent="0" algn="l" rtl="0">
              <a:spcBef>
                <a:spcPts val="0"/>
              </a:spcBef>
              <a:spcAft>
                <a:spcPts val="0"/>
              </a:spcAft>
              <a:buNone/>
            </a:pPr>
            <a:endParaRPr/>
          </a:p>
          <a:p>
            <a:pPr marL="0" lvl="0" indent="0" algn="l" rtl="0">
              <a:spcBef>
                <a:spcPts val="0"/>
              </a:spcBef>
              <a:spcAft>
                <a:spcPts val="0"/>
              </a:spcAft>
              <a:buNone/>
            </a:pPr>
            <a:r>
              <a:rPr lang="en"/>
              <a:t>Initially, we have 145k hourly observations. However, we found serious missing value issue that data for certain periods of time is missing. The issue affects certain hours, days or even months. We assume this is due to errors of data management or power outage (which is not marked or labeled, so it is difficult to track)</a:t>
            </a:r>
            <a:endParaRPr/>
          </a:p>
          <a:p>
            <a:pPr marL="0" lvl="0" indent="0" algn="l" rtl="0">
              <a:spcBef>
                <a:spcPts val="0"/>
              </a:spcBef>
              <a:spcAft>
                <a:spcPts val="0"/>
              </a:spcAft>
              <a:buNone/>
            </a:pPr>
            <a:endParaRPr/>
          </a:p>
          <a:p>
            <a:pPr marL="0" lvl="0" indent="0" algn="l" rtl="0">
              <a:spcBef>
                <a:spcPts val="0"/>
              </a:spcBef>
              <a:spcAft>
                <a:spcPts val="0"/>
              </a:spcAft>
              <a:buNone/>
            </a:pPr>
            <a:r>
              <a:rPr lang="en"/>
              <a:t>This brings difficulty to take hourly/daily average. So, eventually we decided to take the monthly mean of the data and ended up having 200 months.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3a16eeda4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3a16eeda4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From these two plots above, we can see that the data has a slightly declining trend and a 6-month seasonality.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The trend is anti-intuitive, </a:t>
            </a:r>
            <a:endParaRPr/>
          </a:p>
          <a:p>
            <a:pPr marL="457200" lvl="0" indent="-298450" algn="l" rtl="0">
              <a:lnSpc>
                <a:spcPct val="115000"/>
              </a:lnSpc>
              <a:spcBef>
                <a:spcPts val="0"/>
              </a:spcBef>
              <a:spcAft>
                <a:spcPts val="0"/>
              </a:spcAft>
              <a:buSzPts val="1100"/>
              <a:buChar char="-"/>
            </a:pPr>
            <a:r>
              <a:rPr lang="en"/>
              <a:t>however, we checked the U.S. energy consumption, it is not that the energy consumption is not growing. Instead, it is the trend that ends up into a slower growth.</a:t>
            </a:r>
            <a:endParaRPr/>
          </a:p>
          <a:p>
            <a:pPr marL="457200" lvl="0" indent="-298450" algn="l" rtl="0">
              <a:lnSpc>
                <a:spcPct val="115000"/>
              </a:lnSpc>
              <a:spcBef>
                <a:spcPts val="0"/>
              </a:spcBef>
              <a:spcAft>
                <a:spcPts val="0"/>
              </a:spcAft>
              <a:buSzPts val="1100"/>
              <a:buChar char="-"/>
            </a:pPr>
            <a:r>
              <a:rPr lang="en"/>
              <a:t>Also, we have to consider the contributions by sector (resident, commercial, &amp; industrial) and seasonal variation (cooler summer or warmer winter)</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See: </a:t>
            </a:r>
            <a:endParaRPr/>
          </a:p>
          <a:p>
            <a:pPr marL="0" lvl="0" indent="0" algn="l" rtl="0">
              <a:lnSpc>
                <a:spcPct val="115000"/>
              </a:lnSpc>
              <a:spcBef>
                <a:spcPts val="0"/>
              </a:spcBef>
              <a:spcAft>
                <a:spcPts val="0"/>
              </a:spcAft>
              <a:buNone/>
            </a:pPr>
            <a:r>
              <a:rPr lang="en"/>
              <a:t>^ </a:t>
            </a:r>
            <a:r>
              <a:rPr lang="en" u="sng">
                <a:solidFill>
                  <a:schemeClr val="hlink"/>
                </a:solidFill>
                <a:hlinkClick r:id="rId3"/>
              </a:rPr>
              <a:t>https://www.eia.gov/energyexplained/electricity/use-of-electricity.php#:~:text=Total%20U.S.%20electricity%20consumption%20in,year%20decreases%20occurred%20after%202007</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67b0d323e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67b0d323e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The semi-annual seasonality can also verify this by the spectral analysis, specifically, using the periodogram to identify the dominant periods (or frequencies). Here, f = 0.165, which corresponds to a period of 1/0.165 = 6 month.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67fce46782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67fce46782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According to the KPSS result, the p-value of the data is greater than 0.05. Thus, we cannot reject the null hypothesis which means that our data can be concluded as stationary. -&gt; after differencing (lag=12), the series is more stationary and has a p-value =0.1 for KPSS test</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In summary, a Box-Cox lambda value of 0.24 suggests applying a transformation that is similar to a square root transformation, with the goal of achieving a more symmetric and potentially more normally distributed dataset. Thus, we need the Box-Cox transformation to stabilize the variance.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5fed3b5165_1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5fed3b5165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am going to introduce our first model using Holt-winters method, which is a exponential smoothing model and a specialized ets model. After looking at the variance, I decide to use the additive version of holt winters. </a:t>
            </a:r>
            <a:endParaRPr/>
          </a:p>
          <a:p>
            <a:pPr marL="0" lvl="0" indent="0" algn="l" rtl="0">
              <a:spcBef>
                <a:spcPts val="0"/>
              </a:spcBef>
              <a:spcAft>
                <a:spcPts val="0"/>
              </a:spcAft>
              <a:buNone/>
            </a:pPr>
            <a:r>
              <a:rPr lang="en"/>
              <a:t>Here are the parameters of holt winters which we can divide into two part, the smoothing parameter and the initial state. One special thing is that gamma is 0, which means the seasonality component is only based on the lag m of itself, not the level.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0"/>
        <p:cNvGrpSpPr/>
        <p:nvPr/>
      </p:nvGrpSpPr>
      <p:grpSpPr>
        <a:xfrm>
          <a:off x="0" y="0"/>
          <a:ext cx="0" cy="0"/>
          <a:chOff x="0" y="0"/>
          <a:chExt cx="0" cy="0"/>
        </a:xfrm>
      </p:grpSpPr>
      <p:grpSp>
        <p:nvGrpSpPr>
          <p:cNvPr id="141" name="Google Shape;141;p11"/>
          <p:cNvGrpSpPr/>
          <p:nvPr/>
        </p:nvGrpSpPr>
        <p:grpSpPr>
          <a:xfrm>
            <a:off x="52" y="4099200"/>
            <a:ext cx="9144036" cy="1044300"/>
            <a:chOff x="52" y="4099200"/>
            <a:chExt cx="9144036" cy="1044300"/>
          </a:xfrm>
        </p:grpSpPr>
        <p:grpSp>
          <p:nvGrpSpPr>
            <p:cNvPr id="142" name="Google Shape;142;p11"/>
            <p:cNvGrpSpPr/>
            <p:nvPr/>
          </p:nvGrpSpPr>
          <p:grpSpPr>
            <a:xfrm>
              <a:off x="52" y="4309200"/>
              <a:ext cx="231622" cy="834300"/>
              <a:chOff x="2688737" y="4301380"/>
              <a:chExt cx="231900" cy="834300"/>
            </a:xfrm>
          </p:grpSpPr>
          <p:sp>
            <p:nvSpPr>
              <p:cNvPr id="143" name="Google Shape;143;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11"/>
            <p:cNvGrpSpPr/>
            <p:nvPr/>
          </p:nvGrpSpPr>
          <p:grpSpPr>
            <a:xfrm>
              <a:off x="371406" y="4099200"/>
              <a:ext cx="231622" cy="1044300"/>
              <a:chOff x="2688737" y="4091380"/>
              <a:chExt cx="231900" cy="1044300"/>
            </a:xfrm>
          </p:grpSpPr>
          <p:sp>
            <p:nvSpPr>
              <p:cNvPr id="148" name="Google Shape;148;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1"/>
            <p:cNvGrpSpPr/>
            <p:nvPr/>
          </p:nvGrpSpPr>
          <p:grpSpPr>
            <a:xfrm>
              <a:off x="742761" y="4309200"/>
              <a:ext cx="231622" cy="834300"/>
              <a:chOff x="2688737" y="4301380"/>
              <a:chExt cx="231900" cy="834300"/>
            </a:xfrm>
          </p:grpSpPr>
          <p:sp>
            <p:nvSpPr>
              <p:cNvPr id="154" name="Google Shape;15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11"/>
            <p:cNvGrpSpPr/>
            <p:nvPr/>
          </p:nvGrpSpPr>
          <p:grpSpPr>
            <a:xfrm>
              <a:off x="1114115" y="4518900"/>
              <a:ext cx="231622" cy="624600"/>
              <a:chOff x="2688737" y="4511080"/>
              <a:chExt cx="231900" cy="624600"/>
            </a:xfrm>
          </p:grpSpPr>
          <p:sp>
            <p:nvSpPr>
              <p:cNvPr id="159" name="Google Shape;15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11"/>
            <p:cNvGrpSpPr/>
            <p:nvPr/>
          </p:nvGrpSpPr>
          <p:grpSpPr>
            <a:xfrm>
              <a:off x="1856753" y="4099200"/>
              <a:ext cx="231600" cy="1044300"/>
              <a:chOff x="1856753" y="4099200"/>
              <a:chExt cx="231600" cy="1044300"/>
            </a:xfrm>
          </p:grpSpPr>
          <p:sp>
            <p:nvSpPr>
              <p:cNvPr id="163" name="Google Shape;163;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1"/>
            <p:cNvGrpSpPr/>
            <p:nvPr/>
          </p:nvGrpSpPr>
          <p:grpSpPr>
            <a:xfrm>
              <a:off x="2228107" y="4309200"/>
              <a:ext cx="231600" cy="834300"/>
              <a:chOff x="2228107" y="4309200"/>
              <a:chExt cx="231600" cy="834300"/>
            </a:xfrm>
          </p:grpSpPr>
          <p:sp>
            <p:nvSpPr>
              <p:cNvPr id="169" name="Google Shape;169;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11"/>
            <p:cNvGrpSpPr/>
            <p:nvPr/>
          </p:nvGrpSpPr>
          <p:grpSpPr>
            <a:xfrm>
              <a:off x="2599462" y="4518900"/>
              <a:ext cx="231600" cy="624600"/>
              <a:chOff x="2599462" y="4518900"/>
              <a:chExt cx="231600" cy="624600"/>
            </a:xfrm>
          </p:grpSpPr>
          <p:sp>
            <p:nvSpPr>
              <p:cNvPr id="174" name="Google Shape;174;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1"/>
            <p:cNvGrpSpPr/>
            <p:nvPr/>
          </p:nvGrpSpPr>
          <p:grpSpPr>
            <a:xfrm>
              <a:off x="3342171" y="4099200"/>
              <a:ext cx="231600" cy="1044300"/>
              <a:chOff x="3342171" y="4099200"/>
              <a:chExt cx="231600" cy="1044300"/>
            </a:xfrm>
          </p:grpSpPr>
          <p:sp>
            <p:nvSpPr>
              <p:cNvPr id="178" name="Google Shape;178;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1"/>
            <p:cNvGrpSpPr/>
            <p:nvPr/>
          </p:nvGrpSpPr>
          <p:grpSpPr>
            <a:xfrm>
              <a:off x="3713525" y="4309200"/>
              <a:ext cx="231600" cy="834300"/>
              <a:chOff x="3713525" y="4309200"/>
              <a:chExt cx="231600" cy="834300"/>
            </a:xfrm>
          </p:grpSpPr>
          <p:sp>
            <p:nvSpPr>
              <p:cNvPr id="184" name="Google Shape;184;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1"/>
            <p:cNvGrpSpPr/>
            <p:nvPr/>
          </p:nvGrpSpPr>
          <p:grpSpPr>
            <a:xfrm>
              <a:off x="1485398" y="4309200"/>
              <a:ext cx="231600" cy="834300"/>
              <a:chOff x="1485398" y="4309200"/>
              <a:chExt cx="231600" cy="834300"/>
            </a:xfrm>
          </p:grpSpPr>
          <p:sp>
            <p:nvSpPr>
              <p:cNvPr id="189" name="Google Shape;189;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11"/>
            <p:cNvGrpSpPr/>
            <p:nvPr/>
          </p:nvGrpSpPr>
          <p:grpSpPr>
            <a:xfrm>
              <a:off x="4084879" y="4518900"/>
              <a:ext cx="231600" cy="624600"/>
              <a:chOff x="4084879" y="4518900"/>
              <a:chExt cx="231600" cy="624600"/>
            </a:xfrm>
          </p:grpSpPr>
          <p:sp>
            <p:nvSpPr>
              <p:cNvPr id="194" name="Google Shape;194;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1"/>
            <p:cNvGrpSpPr/>
            <p:nvPr/>
          </p:nvGrpSpPr>
          <p:grpSpPr>
            <a:xfrm>
              <a:off x="2970816" y="4309200"/>
              <a:ext cx="231600" cy="834300"/>
              <a:chOff x="2970816" y="4309200"/>
              <a:chExt cx="231600" cy="834300"/>
            </a:xfrm>
          </p:grpSpPr>
          <p:sp>
            <p:nvSpPr>
              <p:cNvPr id="198" name="Google Shape;198;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1"/>
            <p:cNvGrpSpPr/>
            <p:nvPr/>
          </p:nvGrpSpPr>
          <p:grpSpPr>
            <a:xfrm>
              <a:off x="4456234" y="4309200"/>
              <a:ext cx="231600" cy="834300"/>
              <a:chOff x="4456234" y="4309200"/>
              <a:chExt cx="231600" cy="834300"/>
            </a:xfrm>
          </p:grpSpPr>
          <p:sp>
            <p:nvSpPr>
              <p:cNvPr id="203" name="Google Shape;203;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11"/>
            <p:cNvGrpSpPr/>
            <p:nvPr/>
          </p:nvGrpSpPr>
          <p:grpSpPr>
            <a:xfrm>
              <a:off x="4827588" y="4099200"/>
              <a:ext cx="231600" cy="1044300"/>
              <a:chOff x="4827588" y="4099200"/>
              <a:chExt cx="231600" cy="1044300"/>
            </a:xfrm>
          </p:grpSpPr>
          <p:sp>
            <p:nvSpPr>
              <p:cNvPr id="208" name="Google Shape;208;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5198943" y="4309200"/>
              <a:ext cx="231600" cy="834300"/>
              <a:chOff x="5198943" y="4309200"/>
              <a:chExt cx="231600" cy="834300"/>
            </a:xfrm>
          </p:grpSpPr>
          <p:sp>
            <p:nvSpPr>
              <p:cNvPr id="214" name="Google Shape;214;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11"/>
            <p:cNvGrpSpPr/>
            <p:nvPr/>
          </p:nvGrpSpPr>
          <p:grpSpPr>
            <a:xfrm>
              <a:off x="5570297" y="4518900"/>
              <a:ext cx="231600" cy="624600"/>
              <a:chOff x="5570297" y="4518900"/>
              <a:chExt cx="231600" cy="624600"/>
            </a:xfrm>
          </p:grpSpPr>
          <p:sp>
            <p:nvSpPr>
              <p:cNvPr id="219" name="Google Shape;219;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1"/>
            <p:cNvGrpSpPr/>
            <p:nvPr/>
          </p:nvGrpSpPr>
          <p:grpSpPr>
            <a:xfrm>
              <a:off x="5941652" y="4309200"/>
              <a:ext cx="231600" cy="834300"/>
              <a:chOff x="5941652" y="4309200"/>
              <a:chExt cx="231600" cy="834300"/>
            </a:xfrm>
          </p:grpSpPr>
          <p:sp>
            <p:nvSpPr>
              <p:cNvPr id="223" name="Google Shape;223;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1"/>
            <p:cNvGrpSpPr/>
            <p:nvPr/>
          </p:nvGrpSpPr>
          <p:grpSpPr>
            <a:xfrm>
              <a:off x="6313006" y="4099200"/>
              <a:ext cx="231600" cy="1044300"/>
              <a:chOff x="6313006" y="4099200"/>
              <a:chExt cx="231600" cy="1044300"/>
            </a:xfrm>
          </p:grpSpPr>
          <p:sp>
            <p:nvSpPr>
              <p:cNvPr id="228" name="Google Shape;228;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11"/>
            <p:cNvGrpSpPr/>
            <p:nvPr/>
          </p:nvGrpSpPr>
          <p:grpSpPr>
            <a:xfrm>
              <a:off x="6684361" y="4309200"/>
              <a:ext cx="231600" cy="834300"/>
              <a:chOff x="6684361" y="4309200"/>
              <a:chExt cx="231600" cy="834300"/>
            </a:xfrm>
          </p:grpSpPr>
          <p:sp>
            <p:nvSpPr>
              <p:cNvPr id="234" name="Google Shape;234;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1"/>
            <p:cNvGrpSpPr/>
            <p:nvPr/>
          </p:nvGrpSpPr>
          <p:grpSpPr>
            <a:xfrm>
              <a:off x="7055715" y="4518900"/>
              <a:ext cx="231600" cy="624600"/>
              <a:chOff x="7055715" y="4518900"/>
              <a:chExt cx="231600" cy="624600"/>
            </a:xfrm>
          </p:grpSpPr>
          <p:sp>
            <p:nvSpPr>
              <p:cNvPr id="239" name="Google Shape;239;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1"/>
            <p:cNvGrpSpPr/>
            <p:nvPr/>
          </p:nvGrpSpPr>
          <p:grpSpPr>
            <a:xfrm>
              <a:off x="7798424" y="4099200"/>
              <a:ext cx="231600" cy="1044300"/>
              <a:chOff x="7798424" y="4099200"/>
              <a:chExt cx="231600" cy="1044300"/>
            </a:xfrm>
          </p:grpSpPr>
          <p:sp>
            <p:nvSpPr>
              <p:cNvPr id="243" name="Google Shape;243;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11"/>
            <p:cNvGrpSpPr/>
            <p:nvPr/>
          </p:nvGrpSpPr>
          <p:grpSpPr>
            <a:xfrm>
              <a:off x="8169779" y="4309200"/>
              <a:ext cx="231600" cy="834300"/>
              <a:chOff x="8169779" y="4309200"/>
              <a:chExt cx="231600" cy="834300"/>
            </a:xfrm>
          </p:grpSpPr>
          <p:sp>
            <p:nvSpPr>
              <p:cNvPr id="249" name="Google Shape;249;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1"/>
            <p:cNvGrpSpPr/>
            <p:nvPr/>
          </p:nvGrpSpPr>
          <p:grpSpPr>
            <a:xfrm>
              <a:off x="7427070" y="4309200"/>
              <a:ext cx="231600" cy="834300"/>
              <a:chOff x="7427070" y="4309200"/>
              <a:chExt cx="231600" cy="834300"/>
            </a:xfrm>
          </p:grpSpPr>
          <p:sp>
            <p:nvSpPr>
              <p:cNvPr id="254" name="Google Shape;254;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1"/>
            <p:cNvGrpSpPr/>
            <p:nvPr/>
          </p:nvGrpSpPr>
          <p:grpSpPr>
            <a:xfrm>
              <a:off x="8541133" y="4518900"/>
              <a:ext cx="231600" cy="624600"/>
              <a:chOff x="8541133" y="4518900"/>
              <a:chExt cx="231600" cy="624600"/>
            </a:xfrm>
          </p:grpSpPr>
          <p:sp>
            <p:nvSpPr>
              <p:cNvPr id="259" name="Google Shape;259;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1"/>
            <p:cNvGrpSpPr/>
            <p:nvPr/>
          </p:nvGrpSpPr>
          <p:grpSpPr>
            <a:xfrm>
              <a:off x="8912488" y="4309200"/>
              <a:ext cx="231600" cy="834300"/>
              <a:chOff x="8912488" y="4309200"/>
              <a:chExt cx="231600" cy="834300"/>
            </a:xfrm>
          </p:grpSpPr>
          <p:sp>
            <p:nvSpPr>
              <p:cNvPr id="263" name="Google Shape;263;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7" name="Google Shape;267;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8" name="Google Shape;268;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69" name="Google Shape;269;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168766" y="-234024"/>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0"/>
        <p:cNvGrpSpPr/>
        <p:nvPr/>
      </p:nvGrpSpPr>
      <p:grpSpPr>
        <a:xfrm>
          <a:off x="0" y="0"/>
          <a:ext cx="0" cy="0"/>
          <a:chOff x="0" y="0"/>
          <a:chExt cx="0" cy="0"/>
        </a:xfrm>
      </p:grpSpPr>
      <p:grpSp>
        <p:nvGrpSpPr>
          <p:cNvPr id="91" name="Google Shape;91;p5"/>
          <p:cNvGrpSpPr/>
          <p:nvPr/>
        </p:nvGrpSpPr>
        <p:grpSpPr>
          <a:xfrm>
            <a:off x="625966" y="299376"/>
            <a:ext cx="999312" cy="999312"/>
            <a:chOff x="348199" y="179450"/>
            <a:chExt cx="1116300" cy="1116300"/>
          </a:xfrm>
        </p:grpSpPr>
        <p:sp>
          <p:nvSpPr>
            <p:cNvPr id="92" name="Google Shape;92;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5" name="Google Shape;95;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6" name="Google Shape;96;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grpSp>
        <p:nvGrpSpPr>
          <p:cNvPr id="99" name="Google Shape;99;p6"/>
          <p:cNvGrpSpPr/>
          <p:nvPr/>
        </p:nvGrpSpPr>
        <p:grpSpPr>
          <a:xfrm>
            <a:off x="625966" y="299376"/>
            <a:ext cx="999312" cy="999312"/>
            <a:chOff x="348199" y="179450"/>
            <a:chExt cx="1116300" cy="1116300"/>
          </a:xfrm>
        </p:grpSpPr>
        <p:sp>
          <p:nvSpPr>
            <p:cNvPr id="100" name="Google Shape;100;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3" name="Google Shape;103;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grpSp>
        <p:nvGrpSpPr>
          <p:cNvPr id="105" name="Google Shape;105;p7"/>
          <p:cNvGrpSpPr/>
          <p:nvPr/>
        </p:nvGrpSpPr>
        <p:grpSpPr>
          <a:xfrm>
            <a:off x="625966" y="299376"/>
            <a:ext cx="999312" cy="999312"/>
            <a:chOff x="348199" y="179450"/>
            <a:chExt cx="1116300" cy="1116300"/>
          </a:xfrm>
        </p:grpSpPr>
        <p:sp>
          <p:nvSpPr>
            <p:cNvPr id="106" name="Google Shape;106;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0" name="Google Shape;110;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1"/>
        <p:cNvGrpSpPr/>
        <p:nvPr/>
      </p:nvGrpSpPr>
      <p:grpSpPr>
        <a:xfrm>
          <a:off x="0" y="0"/>
          <a:ext cx="0" cy="0"/>
          <a:chOff x="0" y="0"/>
          <a:chExt cx="0" cy="0"/>
        </a:xfrm>
      </p:grpSpPr>
      <p:grpSp>
        <p:nvGrpSpPr>
          <p:cNvPr id="112" name="Google Shape;112;p8"/>
          <p:cNvGrpSpPr/>
          <p:nvPr/>
        </p:nvGrpSpPr>
        <p:grpSpPr>
          <a:xfrm>
            <a:off x="6866714" y="1306"/>
            <a:ext cx="2267451" cy="2601690"/>
            <a:chOff x="6790514" y="1306"/>
            <a:chExt cx="2267451" cy="2601690"/>
          </a:xfrm>
        </p:grpSpPr>
        <p:grpSp>
          <p:nvGrpSpPr>
            <p:cNvPr id="113" name="Google Shape;113;p8"/>
            <p:cNvGrpSpPr/>
            <p:nvPr/>
          </p:nvGrpSpPr>
          <p:grpSpPr>
            <a:xfrm>
              <a:off x="7067465" y="1306"/>
              <a:ext cx="1990500" cy="1990200"/>
              <a:chOff x="7067465" y="1306"/>
              <a:chExt cx="1990500" cy="1990200"/>
            </a:xfrm>
          </p:grpSpPr>
          <p:sp>
            <p:nvSpPr>
              <p:cNvPr id="114" name="Google Shape;114;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8"/>
            <p:cNvGrpSpPr/>
            <p:nvPr/>
          </p:nvGrpSpPr>
          <p:grpSpPr>
            <a:xfrm>
              <a:off x="8207126" y="1807996"/>
              <a:ext cx="795000" cy="795000"/>
              <a:chOff x="8207126" y="1807996"/>
              <a:chExt cx="795000" cy="795000"/>
            </a:xfrm>
          </p:grpSpPr>
          <p:sp>
            <p:nvSpPr>
              <p:cNvPr id="118" name="Google Shape;118;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8"/>
            <p:cNvGrpSpPr/>
            <p:nvPr/>
          </p:nvGrpSpPr>
          <p:grpSpPr>
            <a:xfrm>
              <a:off x="6790514" y="118857"/>
              <a:ext cx="548700" cy="548700"/>
              <a:chOff x="6790514" y="118857"/>
              <a:chExt cx="548700" cy="548700"/>
            </a:xfrm>
          </p:grpSpPr>
          <p:sp>
            <p:nvSpPr>
              <p:cNvPr id="122" name="Google Shape;122;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 name="Google Shape;124;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5" name="Google Shape;125;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6"/>
        <p:cNvGrpSpPr/>
        <p:nvPr/>
      </p:nvGrpSpPr>
      <p:grpSpPr>
        <a:xfrm>
          <a:off x="0" y="0"/>
          <a:ext cx="0" cy="0"/>
          <a:chOff x="0" y="0"/>
          <a:chExt cx="0" cy="0"/>
        </a:xfrm>
      </p:grpSpPr>
      <p:grpSp>
        <p:nvGrpSpPr>
          <p:cNvPr id="127" name="Google Shape;127;p9"/>
          <p:cNvGrpSpPr/>
          <p:nvPr/>
        </p:nvGrpSpPr>
        <p:grpSpPr>
          <a:xfrm>
            <a:off x="625966" y="299376"/>
            <a:ext cx="999312" cy="999312"/>
            <a:chOff x="348199" y="179450"/>
            <a:chExt cx="1116300" cy="1116300"/>
          </a:xfrm>
        </p:grpSpPr>
        <p:sp>
          <p:nvSpPr>
            <p:cNvPr id="128" name="Google Shape;128;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1" name="Google Shape;131;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2" name="Google Shape;132;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3" name="Google Shape;133;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4"/>
        <p:cNvGrpSpPr/>
        <p:nvPr/>
      </p:nvGrpSpPr>
      <p:grpSpPr>
        <a:xfrm>
          <a:off x="0" y="0"/>
          <a:ext cx="0" cy="0"/>
          <a:chOff x="0" y="0"/>
          <a:chExt cx="0" cy="0"/>
        </a:xfrm>
      </p:grpSpPr>
      <p:grpSp>
        <p:nvGrpSpPr>
          <p:cNvPr id="135" name="Google Shape;135;p10"/>
          <p:cNvGrpSpPr/>
          <p:nvPr/>
        </p:nvGrpSpPr>
        <p:grpSpPr>
          <a:xfrm>
            <a:off x="713373" y="3847119"/>
            <a:ext cx="825392" cy="825392"/>
            <a:chOff x="348199" y="179450"/>
            <a:chExt cx="1116300" cy="1116300"/>
          </a:xfrm>
        </p:grpSpPr>
        <p:sp>
          <p:nvSpPr>
            <p:cNvPr id="136" name="Google Shape;136;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39" name="Google Shape;139;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unofficialgoogledatascience.com/2017/07/fitting-bayesian-structural-time-series.html" TargetMode="External"/><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mailto:hjiang248@uchicago.edu"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www.eia.gov/totalenergy/data/monthly/pdf/sec2_4.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3"/>
          <p:cNvSpPr txBox="1">
            <a:spLocks noGrp="1"/>
          </p:cNvSpPr>
          <p:nvPr>
            <p:ph type="subTitle" idx="1"/>
          </p:nvPr>
        </p:nvSpPr>
        <p:spPr>
          <a:xfrm>
            <a:off x="3675268" y="3778800"/>
            <a:ext cx="4255500" cy="13647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SzPct val="55654"/>
              <a:buNone/>
            </a:pPr>
            <a:r>
              <a:rPr lang="en" sz="1679" dirty="0"/>
              <a:t>Richard Yang </a:t>
            </a:r>
            <a:endParaRPr sz="1679" dirty="0"/>
          </a:p>
        </p:txBody>
      </p:sp>
      <p:sp>
        <p:nvSpPr>
          <p:cNvPr id="277" name="Google Shape;277;p13"/>
          <p:cNvSpPr txBox="1">
            <a:spLocks noGrp="1"/>
          </p:cNvSpPr>
          <p:nvPr>
            <p:ph type="ctrTitle"/>
          </p:nvPr>
        </p:nvSpPr>
        <p:spPr>
          <a:xfrm>
            <a:off x="1554450" y="1400800"/>
            <a:ext cx="6744300" cy="18729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MSCA Time Series Analysis:</a:t>
            </a:r>
            <a:endParaRPr dirty="0"/>
          </a:p>
          <a:p>
            <a:pPr marL="0" lvl="0" indent="0" algn="ctr" rtl="0">
              <a:spcBef>
                <a:spcPts val="0"/>
              </a:spcBef>
              <a:spcAft>
                <a:spcPts val="0"/>
              </a:spcAft>
              <a:buNone/>
            </a:pPr>
            <a:r>
              <a:rPr lang="en" dirty="0"/>
              <a:t>PJME Energy Consumption Prediction</a:t>
            </a:r>
            <a:endParaRPr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2"/>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000000"/>
                </a:solidFill>
              </a:rPr>
              <a:t>Time Series Linear Model (TSLM): </a:t>
            </a:r>
            <a:endParaRPr>
              <a:solidFill>
                <a:srgbClr val="000000"/>
              </a:solidFill>
            </a:endParaRPr>
          </a:p>
          <a:p>
            <a:pPr marL="0" lvl="0" indent="0" algn="l" rtl="0">
              <a:spcBef>
                <a:spcPts val="0"/>
              </a:spcBef>
              <a:spcAft>
                <a:spcPts val="0"/>
              </a:spcAft>
              <a:buNone/>
            </a:pPr>
            <a:r>
              <a:rPr lang="en">
                <a:solidFill>
                  <a:srgbClr val="000000"/>
                </a:solidFill>
              </a:rPr>
              <a:t>Split Validation</a:t>
            </a:r>
            <a:endParaRPr/>
          </a:p>
        </p:txBody>
      </p:sp>
      <p:sp>
        <p:nvSpPr>
          <p:cNvPr id="448" name="Google Shape;448;p22"/>
          <p:cNvSpPr txBox="1"/>
          <p:nvPr/>
        </p:nvSpPr>
        <p:spPr>
          <a:xfrm>
            <a:off x="556775" y="1140675"/>
            <a:ext cx="82422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TSLM is also experimented to incorporate seasonality. The prediction significantly improves and the residuals mostly resemble a white noise, which is a good improvement as a baseline model</a:t>
            </a:r>
            <a:endParaRPr b="1">
              <a:latin typeface="Nunito"/>
              <a:ea typeface="Nunito"/>
              <a:cs typeface="Nunito"/>
              <a:sym typeface="Nunito"/>
            </a:endParaRPr>
          </a:p>
        </p:txBody>
      </p:sp>
      <p:graphicFrame>
        <p:nvGraphicFramePr>
          <p:cNvPr id="449" name="Google Shape;449;p22"/>
          <p:cNvGraphicFramePr/>
          <p:nvPr/>
        </p:nvGraphicFramePr>
        <p:xfrm>
          <a:off x="6819500" y="107738"/>
          <a:ext cx="3000000" cy="3000000"/>
        </p:xfrm>
        <a:graphic>
          <a:graphicData uri="http://schemas.openxmlformats.org/drawingml/2006/table">
            <a:tbl>
              <a:tblPr>
                <a:noFill/>
                <a:tableStyleId>{A2946F71-2A52-4C52-925E-E1867FE52691}</a:tableStyleId>
              </a:tblPr>
              <a:tblGrid>
                <a:gridCol w="8093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262000">
                <a:tc>
                  <a:txBody>
                    <a:bodyPr/>
                    <a:lstStyle/>
                    <a:p>
                      <a:pPr marL="0" lvl="0" indent="0" algn="ctr" rtl="0">
                        <a:spcBef>
                          <a:spcPts val="0"/>
                        </a:spcBef>
                        <a:spcAft>
                          <a:spcPts val="0"/>
                        </a:spcAft>
                        <a:buNone/>
                      </a:pPr>
                      <a:r>
                        <a:rPr lang="en" sz="1200"/>
                        <a:t>RMSE</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t>1220888</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06125">
                <a:tc>
                  <a:txBody>
                    <a:bodyPr/>
                    <a:lstStyle/>
                    <a:p>
                      <a:pPr marL="0" lvl="0" indent="0" algn="ctr" rtl="0">
                        <a:spcBef>
                          <a:spcPts val="0"/>
                        </a:spcBef>
                        <a:spcAft>
                          <a:spcPts val="0"/>
                        </a:spcAft>
                        <a:buNone/>
                      </a:pPr>
                      <a:r>
                        <a:rPr lang="en" sz="1200"/>
                        <a:t>MAE</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t>1007208</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450" name="Google Shape;450;p22"/>
          <p:cNvPicPr preferRelativeResize="0"/>
          <p:nvPr/>
        </p:nvPicPr>
        <p:blipFill>
          <a:blip r:embed="rId3">
            <a:alphaModFix/>
          </a:blip>
          <a:stretch>
            <a:fillRect/>
          </a:stretch>
        </p:blipFill>
        <p:spPr>
          <a:xfrm>
            <a:off x="87125" y="1817488"/>
            <a:ext cx="4666127" cy="2881475"/>
          </a:xfrm>
          <a:prstGeom prst="rect">
            <a:avLst/>
          </a:prstGeom>
          <a:noFill/>
          <a:ln>
            <a:noFill/>
          </a:ln>
        </p:spPr>
      </p:pic>
      <p:pic>
        <p:nvPicPr>
          <p:cNvPr id="451" name="Google Shape;451;p22"/>
          <p:cNvPicPr preferRelativeResize="0"/>
          <p:nvPr/>
        </p:nvPicPr>
        <p:blipFill>
          <a:blip r:embed="rId4">
            <a:alphaModFix/>
          </a:blip>
          <a:stretch>
            <a:fillRect/>
          </a:stretch>
        </p:blipFill>
        <p:spPr>
          <a:xfrm>
            <a:off x="4686150" y="1938149"/>
            <a:ext cx="4275387" cy="2640176"/>
          </a:xfrm>
          <a:prstGeom prst="rect">
            <a:avLst/>
          </a:prstGeom>
          <a:noFill/>
          <a:ln>
            <a:noFill/>
          </a:ln>
        </p:spPr>
      </p:pic>
      <p:sp>
        <p:nvSpPr>
          <p:cNvPr id="452" name="Google Shape;452;p22"/>
          <p:cNvSpPr/>
          <p:nvPr/>
        </p:nvSpPr>
        <p:spPr>
          <a:xfrm>
            <a:off x="4686150" y="3190825"/>
            <a:ext cx="2024400" cy="1457400"/>
          </a:xfrm>
          <a:prstGeom prst="rect">
            <a:avLst/>
          </a:prstGeom>
          <a:noFill/>
          <a:ln w="19050" cap="flat" cmpd="sng">
            <a:solidFill>
              <a:srgbClr val="D838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 name="Google Shape;453;p22"/>
          <p:cNvCxnSpPr/>
          <p:nvPr/>
        </p:nvCxnSpPr>
        <p:spPr>
          <a:xfrm>
            <a:off x="7528900" y="3190825"/>
            <a:ext cx="224100" cy="244200"/>
          </a:xfrm>
          <a:prstGeom prst="straightConnector1">
            <a:avLst/>
          </a:prstGeom>
          <a:noFill/>
          <a:ln w="19050" cap="flat" cmpd="sng">
            <a:solidFill>
              <a:srgbClr val="BE2F2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3"/>
          <p:cNvSpPr txBox="1">
            <a:spLocks noGrp="1"/>
          </p:cNvSpPr>
          <p:nvPr>
            <p:ph type="title"/>
          </p:nvPr>
        </p:nvSpPr>
        <p:spPr>
          <a:xfrm>
            <a:off x="770400" y="141375"/>
            <a:ext cx="83736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000000"/>
                </a:solidFill>
              </a:rPr>
              <a:t>ETS:</a:t>
            </a:r>
            <a:r>
              <a:rPr lang="en"/>
              <a:t> Exponential Smoothing </a:t>
            </a:r>
            <a:endParaRPr/>
          </a:p>
          <a:p>
            <a:pPr marL="3657600" lvl="0" indent="457200" algn="l" rtl="0">
              <a:spcBef>
                <a:spcPts val="0"/>
              </a:spcBef>
              <a:spcAft>
                <a:spcPts val="0"/>
              </a:spcAft>
              <a:buNone/>
            </a:pPr>
            <a:r>
              <a:rPr lang="en"/>
              <a:t>- Additive Holt-Winters</a:t>
            </a:r>
            <a:endParaRPr/>
          </a:p>
        </p:txBody>
      </p:sp>
      <p:pic>
        <p:nvPicPr>
          <p:cNvPr id="459" name="Google Shape;459;p23"/>
          <p:cNvPicPr preferRelativeResize="0"/>
          <p:nvPr/>
        </p:nvPicPr>
        <p:blipFill>
          <a:blip r:embed="rId3">
            <a:alphaModFix/>
          </a:blip>
          <a:stretch>
            <a:fillRect/>
          </a:stretch>
        </p:blipFill>
        <p:spPr>
          <a:xfrm>
            <a:off x="650850" y="1212350"/>
            <a:ext cx="3921149" cy="3058700"/>
          </a:xfrm>
          <a:prstGeom prst="rect">
            <a:avLst/>
          </a:prstGeom>
          <a:noFill/>
          <a:ln>
            <a:noFill/>
          </a:ln>
        </p:spPr>
      </p:pic>
      <p:graphicFrame>
        <p:nvGraphicFramePr>
          <p:cNvPr id="460" name="Google Shape;460;p23"/>
          <p:cNvGraphicFramePr/>
          <p:nvPr/>
        </p:nvGraphicFramePr>
        <p:xfrm>
          <a:off x="4884050" y="1333775"/>
          <a:ext cx="3000000" cy="3000000"/>
        </p:xfrm>
        <a:graphic>
          <a:graphicData uri="http://schemas.openxmlformats.org/drawingml/2006/table">
            <a:tbl>
              <a:tblPr>
                <a:noFill/>
                <a:tableStyleId>{A2946F71-2A52-4C52-925E-E1867FE52691}</a:tableStyleId>
              </a:tblPr>
              <a:tblGrid>
                <a:gridCol w="893050">
                  <a:extLst>
                    <a:ext uri="{9D8B030D-6E8A-4147-A177-3AD203B41FA5}">
                      <a16:colId xmlns:a16="http://schemas.microsoft.com/office/drawing/2014/main" val="20000"/>
                    </a:ext>
                  </a:extLst>
                </a:gridCol>
                <a:gridCol w="893050">
                  <a:extLst>
                    <a:ext uri="{9D8B030D-6E8A-4147-A177-3AD203B41FA5}">
                      <a16:colId xmlns:a16="http://schemas.microsoft.com/office/drawing/2014/main" val="20001"/>
                    </a:ext>
                  </a:extLst>
                </a:gridCol>
              </a:tblGrid>
              <a:tr h="304650">
                <a:tc>
                  <a:txBody>
                    <a:bodyPr/>
                    <a:lstStyle/>
                    <a:p>
                      <a:pPr marL="0" lvl="0" indent="0" algn="ctr" rtl="0">
                        <a:spcBef>
                          <a:spcPts val="0"/>
                        </a:spcBef>
                        <a:spcAft>
                          <a:spcPts val="0"/>
                        </a:spcAft>
                        <a:buNone/>
                      </a:pPr>
                      <a:r>
                        <a:rPr lang="en"/>
                        <a:t>alpha</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0.3042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beta</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0.0015</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a:t>gamma</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1e-04</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61" name="Google Shape;461;p23"/>
          <p:cNvGraphicFramePr/>
          <p:nvPr/>
        </p:nvGraphicFramePr>
        <p:xfrm>
          <a:off x="4884050" y="3086025"/>
          <a:ext cx="3000000" cy="3000000"/>
        </p:xfrm>
        <a:graphic>
          <a:graphicData uri="http://schemas.openxmlformats.org/drawingml/2006/table">
            <a:tbl>
              <a:tblPr>
                <a:noFill/>
                <a:tableStyleId>{A2946F71-2A52-4C52-925E-E1867FE52691}</a:tableStyleId>
              </a:tblPr>
              <a:tblGrid>
                <a:gridCol w="922375">
                  <a:extLst>
                    <a:ext uri="{9D8B030D-6E8A-4147-A177-3AD203B41FA5}">
                      <a16:colId xmlns:a16="http://schemas.microsoft.com/office/drawing/2014/main" val="20000"/>
                    </a:ext>
                  </a:extLst>
                </a:gridCol>
                <a:gridCol w="2766625">
                  <a:extLst>
                    <a:ext uri="{9D8B030D-6E8A-4147-A177-3AD203B41FA5}">
                      <a16:colId xmlns:a16="http://schemas.microsoft.com/office/drawing/2014/main" val="20001"/>
                    </a:ext>
                  </a:extLst>
                </a:gridCol>
              </a:tblGrid>
              <a:tr h="283550">
                <a:tc>
                  <a:txBody>
                    <a:bodyPr/>
                    <a:lstStyle/>
                    <a:p>
                      <a:pPr marL="0" lvl="0" indent="0" algn="ctr" rtl="0">
                        <a:spcBef>
                          <a:spcPts val="0"/>
                        </a:spcBef>
                        <a:spcAft>
                          <a:spcPts val="0"/>
                        </a:spcAft>
                        <a:buNone/>
                      </a:pPr>
                      <a:r>
                        <a:rPr lang="en"/>
                        <a:t>l</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23163572.545</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290625">
                <a:tc>
                  <a:txBody>
                    <a:bodyPr/>
                    <a:lstStyle/>
                    <a:p>
                      <a:pPr marL="0" lvl="0" indent="0" algn="ctr" rtl="0">
                        <a:spcBef>
                          <a:spcPts val="0"/>
                        </a:spcBef>
                        <a:spcAft>
                          <a:spcPts val="0"/>
                        </a:spcAft>
                        <a:buNone/>
                      </a:pPr>
                      <a:r>
                        <a:rPr lang="en"/>
                        <a:t>b</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36414.1843</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996350">
                <a:tc>
                  <a:txBody>
                    <a:bodyPr/>
                    <a:lstStyle/>
                    <a:p>
                      <a:pPr marL="0" lvl="0" indent="0" algn="ctr" rtl="0">
                        <a:spcBef>
                          <a:spcPts val="0"/>
                        </a:spcBef>
                        <a:spcAft>
                          <a:spcPts val="0"/>
                        </a:spcAft>
                        <a:buNone/>
                      </a:pPr>
                      <a:r>
                        <a:rPr lang="en"/>
                        <a:t>s</a:t>
                      </a:r>
                      <a:br>
                        <a:rPr lang="en"/>
                      </a:br>
                      <a:r>
                        <a:rPr lang="en"/>
                        <a:t>(m=12)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926106.6, -2307248, -2434922, -974162.2, 3708332, 4814147,</a:t>
                      </a:r>
                      <a:endParaRPr/>
                    </a:p>
                    <a:p>
                      <a:pPr marL="0" lvl="0" indent="0" algn="ctr" rtl="0">
                        <a:spcBef>
                          <a:spcPts val="0"/>
                        </a:spcBef>
                        <a:spcAft>
                          <a:spcPts val="0"/>
                        </a:spcAft>
                        <a:buNone/>
                      </a:pPr>
                      <a:r>
                        <a:rPr lang="en"/>
                        <a:t>1015599, -2084154, -3355885, -755715.7, -685822.6, 2133724</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62" name="Google Shape;462;p23"/>
          <p:cNvSpPr txBox="1"/>
          <p:nvPr/>
        </p:nvSpPr>
        <p:spPr>
          <a:xfrm>
            <a:off x="4802900" y="913550"/>
            <a:ext cx="23535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Smoothing parameters</a:t>
            </a:r>
            <a:endParaRPr b="1">
              <a:latin typeface="Nunito"/>
              <a:ea typeface="Nunito"/>
              <a:cs typeface="Nunito"/>
              <a:sym typeface="Nunito"/>
            </a:endParaRPr>
          </a:p>
        </p:txBody>
      </p:sp>
      <p:sp>
        <p:nvSpPr>
          <p:cNvPr id="463" name="Google Shape;463;p23"/>
          <p:cNvSpPr txBox="1"/>
          <p:nvPr/>
        </p:nvSpPr>
        <p:spPr>
          <a:xfrm>
            <a:off x="4802900" y="2637825"/>
            <a:ext cx="23535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Initial states</a:t>
            </a:r>
            <a:endParaRPr b="1">
              <a:latin typeface="Nunito"/>
              <a:ea typeface="Nunito"/>
              <a:cs typeface="Nunito"/>
              <a:sym typeface="Nunito"/>
            </a:endParaRPr>
          </a:p>
        </p:txBody>
      </p:sp>
      <p:sp>
        <p:nvSpPr>
          <p:cNvPr id="464" name="Google Shape;464;p23"/>
          <p:cNvSpPr txBox="1"/>
          <p:nvPr/>
        </p:nvSpPr>
        <p:spPr>
          <a:xfrm>
            <a:off x="676275" y="4342725"/>
            <a:ext cx="3870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Using additive Holt-Winter since the variance is relatively stable</a:t>
            </a:r>
            <a:endParaRPr b="1">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4"/>
          <p:cNvSpPr txBox="1">
            <a:spLocks noGrp="1"/>
          </p:cNvSpPr>
          <p:nvPr>
            <p:ph type="title"/>
          </p:nvPr>
        </p:nvSpPr>
        <p:spPr>
          <a:xfrm>
            <a:off x="749850" y="1311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ETS: </a:t>
            </a:r>
            <a:r>
              <a:rPr lang="en"/>
              <a:t>Evaluation of HW Model</a:t>
            </a:r>
            <a:endParaRPr/>
          </a:p>
        </p:txBody>
      </p:sp>
      <p:pic>
        <p:nvPicPr>
          <p:cNvPr id="470" name="Google Shape;470;p24"/>
          <p:cNvPicPr preferRelativeResize="0"/>
          <p:nvPr/>
        </p:nvPicPr>
        <p:blipFill>
          <a:blip r:embed="rId3">
            <a:alphaModFix/>
          </a:blip>
          <a:stretch>
            <a:fillRect/>
          </a:stretch>
        </p:blipFill>
        <p:spPr>
          <a:xfrm>
            <a:off x="4513500" y="708875"/>
            <a:ext cx="4630500" cy="2997824"/>
          </a:xfrm>
          <a:prstGeom prst="rect">
            <a:avLst/>
          </a:prstGeom>
          <a:noFill/>
          <a:ln>
            <a:noFill/>
          </a:ln>
        </p:spPr>
      </p:pic>
      <p:pic>
        <p:nvPicPr>
          <p:cNvPr id="471" name="Google Shape;471;p24"/>
          <p:cNvPicPr preferRelativeResize="0"/>
          <p:nvPr/>
        </p:nvPicPr>
        <p:blipFill>
          <a:blip r:embed="rId4">
            <a:alphaModFix/>
          </a:blip>
          <a:stretch>
            <a:fillRect/>
          </a:stretch>
        </p:blipFill>
        <p:spPr>
          <a:xfrm>
            <a:off x="159800" y="1072836"/>
            <a:ext cx="4353699" cy="2997826"/>
          </a:xfrm>
          <a:prstGeom prst="rect">
            <a:avLst/>
          </a:prstGeom>
          <a:noFill/>
          <a:ln>
            <a:noFill/>
          </a:ln>
        </p:spPr>
      </p:pic>
      <p:graphicFrame>
        <p:nvGraphicFramePr>
          <p:cNvPr id="472" name="Google Shape;472;p24"/>
          <p:cNvGraphicFramePr/>
          <p:nvPr/>
        </p:nvGraphicFramePr>
        <p:xfrm>
          <a:off x="5937125" y="3706688"/>
          <a:ext cx="3000000" cy="3000000"/>
        </p:xfrm>
        <a:graphic>
          <a:graphicData uri="http://schemas.openxmlformats.org/drawingml/2006/table">
            <a:tbl>
              <a:tblPr>
                <a:noFill/>
                <a:tableStyleId>{A2946F71-2A52-4C52-925E-E1867FE52691}</a:tableStyleId>
              </a:tblPr>
              <a:tblGrid>
                <a:gridCol w="677950">
                  <a:extLst>
                    <a:ext uri="{9D8B030D-6E8A-4147-A177-3AD203B41FA5}">
                      <a16:colId xmlns:a16="http://schemas.microsoft.com/office/drawing/2014/main" val="20000"/>
                    </a:ext>
                  </a:extLst>
                </a:gridCol>
                <a:gridCol w="1105300">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
                        <a:t>AIC</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5360.97</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AICc</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5365.191</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a:t>BIC</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5413.564</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73" name="Google Shape;473;p24"/>
          <p:cNvSpPr txBox="1"/>
          <p:nvPr/>
        </p:nvSpPr>
        <p:spPr>
          <a:xfrm>
            <a:off x="414025" y="4268338"/>
            <a:ext cx="43017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The ACF plot seems to have autocorrelation issue</a:t>
            </a:r>
            <a:endParaRPr b="1">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5"/>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000000"/>
                </a:solidFill>
              </a:rPr>
              <a:t>ETS: </a:t>
            </a:r>
            <a:r>
              <a:rPr lang="en"/>
              <a:t>Fix Autocorrelation - ARIMA with CV</a:t>
            </a:r>
            <a:endParaRPr/>
          </a:p>
        </p:txBody>
      </p:sp>
      <p:pic>
        <p:nvPicPr>
          <p:cNvPr id="479" name="Google Shape;479;p25"/>
          <p:cNvPicPr preferRelativeResize="0"/>
          <p:nvPr/>
        </p:nvPicPr>
        <p:blipFill>
          <a:blip r:embed="rId3">
            <a:alphaModFix/>
          </a:blip>
          <a:stretch>
            <a:fillRect/>
          </a:stretch>
        </p:blipFill>
        <p:spPr>
          <a:xfrm>
            <a:off x="429475" y="1224191"/>
            <a:ext cx="4667574" cy="2077235"/>
          </a:xfrm>
          <a:prstGeom prst="rect">
            <a:avLst/>
          </a:prstGeom>
          <a:noFill/>
          <a:ln>
            <a:noFill/>
          </a:ln>
        </p:spPr>
      </p:pic>
      <p:pic>
        <p:nvPicPr>
          <p:cNvPr id="480" name="Google Shape;480;p25"/>
          <p:cNvPicPr preferRelativeResize="0"/>
          <p:nvPr/>
        </p:nvPicPr>
        <p:blipFill>
          <a:blip r:embed="rId4">
            <a:alphaModFix/>
          </a:blip>
          <a:stretch>
            <a:fillRect/>
          </a:stretch>
        </p:blipFill>
        <p:spPr>
          <a:xfrm>
            <a:off x="429475" y="3301425"/>
            <a:ext cx="4612576" cy="1468025"/>
          </a:xfrm>
          <a:prstGeom prst="rect">
            <a:avLst/>
          </a:prstGeom>
          <a:noFill/>
          <a:ln>
            <a:noFill/>
          </a:ln>
        </p:spPr>
      </p:pic>
      <p:pic>
        <p:nvPicPr>
          <p:cNvPr id="481" name="Google Shape;481;p25"/>
          <p:cNvPicPr preferRelativeResize="0"/>
          <p:nvPr/>
        </p:nvPicPr>
        <p:blipFill>
          <a:blip r:embed="rId5">
            <a:alphaModFix/>
          </a:blip>
          <a:stretch>
            <a:fillRect/>
          </a:stretch>
        </p:blipFill>
        <p:spPr>
          <a:xfrm>
            <a:off x="5157900" y="3133100"/>
            <a:ext cx="3882326" cy="1584625"/>
          </a:xfrm>
          <a:prstGeom prst="rect">
            <a:avLst/>
          </a:prstGeom>
          <a:noFill/>
          <a:ln w="19050" cap="flat" cmpd="sng">
            <a:solidFill>
              <a:schemeClr val="dk2"/>
            </a:solidFill>
            <a:prstDash val="solid"/>
            <a:round/>
            <a:headEnd type="none" w="sm" len="sm"/>
            <a:tailEnd type="none" w="sm" len="sm"/>
          </a:ln>
        </p:spPr>
      </p:pic>
      <p:sp>
        <p:nvSpPr>
          <p:cNvPr id="482" name="Google Shape;482;p25"/>
          <p:cNvSpPr txBox="1"/>
          <p:nvPr/>
        </p:nvSpPr>
        <p:spPr>
          <a:xfrm>
            <a:off x="5097050" y="2727200"/>
            <a:ext cx="1897200" cy="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ARIMA(0,0,5)</a:t>
            </a:r>
            <a:endParaRPr b="1">
              <a:latin typeface="Nunito"/>
              <a:ea typeface="Nunito"/>
              <a:cs typeface="Nunito"/>
              <a:sym typeface="Nunito"/>
            </a:endParaRPr>
          </a:p>
        </p:txBody>
      </p:sp>
      <p:sp>
        <p:nvSpPr>
          <p:cNvPr id="483" name="Google Shape;483;p25"/>
          <p:cNvSpPr txBox="1"/>
          <p:nvPr/>
        </p:nvSpPr>
        <p:spPr>
          <a:xfrm>
            <a:off x="273900" y="1014075"/>
            <a:ext cx="1278300" cy="3552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Nunito"/>
                <a:ea typeface="Nunito"/>
                <a:cs typeface="Nunito"/>
                <a:sym typeface="Nunito"/>
              </a:rPr>
              <a:t>RMSE of CV[5]</a:t>
            </a:r>
            <a:endParaRPr sz="1200" b="1">
              <a:latin typeface="Nunito"/>
              <a:ea typeface="Nunito"/>
              <a:cs typeface="Nunito"/>
              <a:sym typeface="Nunito"/>
            </a:endParaRPr>
          </a:p>
        </p:txBody>
      </p:sp>
      <p:sp>
        <p:nvSpPr>
          <p:cNvPr id="484" name="Google Shape;484;p25"/>
          <p:cNvSpPr txBox="1"/>
          <p:nvPr/>
        </p:nvSpPr>
        <p:spPr>
          <a:xfrm>
            <a:off x="5157900" y="1369275"/>
            <a:ext cx="3757500" cy="954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a:buChar char="●"/>
            </a:pPr>
            <a:r>
              <a:rPr lang="en" b="1">
                <a:latin typeface="Nunito"/>
                <a:ea typeface="Nunito"/>
                <a:cs typeface="Nunito"/>
                <a:sym typeface="Nunito"/>
              </a:rPr>
              <a:t>Apply a five-fold expanding window approach to cross-validation.</a:t>
            </a:r>
            <a:endParaRPr b="1">
              <a:latin typeface="Nunito"/>
              <a:ea typeface="Nunito"/>
              <a:cs typeface="Nunito"/>
              <a:sym typeface="Nunito"/>
            </a:endParaRPr>
          </a:p>
          <a:p>
            <a:pPr marL="457200" lvl="0" indent="-317500" algn="l" rtl="0">
              <a:spcBef>
                <a:spcPts val="0"/>
              </a:spcBef>
              <a:spcAft>
                <a:spcPts val="0"/>
              </a:spcAft>
              <a:buSzPts val="1400"/>
              <a:buFont typeface="Nunito"/>
              <a:buChar char="●"/>
            </a:pPr>
            <a:r>
              <a:rPr lang="en" b="1">
                <a:latin typeface="Nunito"/>
                <a:ea typeface="Nunito"/>
                <a:cs typeface="Nunito"/>
                <a:sym typeface="Nunito"/>
              </a:rPr>
              <a:t>Aggregate the windows of RMSE to decide best ARIMA model</a:t>
            </a:r>
            <a:endParaRPr b="1">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6"/>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ETS: </a:t>
            </a:r>
            <a:r>
              <a:rPr lang="en"/>
              <a:t>Residual after HW + ARIMA(0,0,5)</a:t>
            </a:r>
            <a:endParaRPr/>
          </a:p>
        </p:txBody>
      </p:sp>
      <p:pic>
        <p:nvPicPr>
          <p:cNvPr id="490" name="Google Shape;490;p26"/>
          <p:cNvPicPr preferRelativeResize="0"/>
          <p:nvPr/>
        </p:nvPicPr>
        <p:blipFill>
          <a:blip r:embed="rId3">
            <a:alphaModFix/>
          </a:blip>
          <a:stretch>
            <a:fillRect/>
          </a:stretch>
        </p:blipFill>
        <p:spPr>
          <a:xfrm>
            <a:off x="1437700" y="755125"/>
            <a:ext cx="5883876" cy="3633250"/>
          </a:xfrm>
          <a:prstGeom prst="rect">
            <a:avLst/>
          </a:prstGeom>
          <a:noFill/>
          <a:ln>
            <a:noFill/>
          </a:ln>
        </p:spPr>
      </p:pic>
      <p:sp>
        <p:nvSpPr>
          <p:cNvPr id="491" name="Google Shape;491;p26"/>
          <p:cNvSpPr txBox="1"/>
          <p:nvPr/>
        </p:nvSpPr>
        <p:spPr>
          <a:xfrm>
            <a:off x="5462725" y="4441775"/>
            <a:ext cx="1663800" cy="6390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Ljung-Box test</a:t>
            </a:r>
            <a:endParaRPr>
              <a:latin typeface="Nunito"/>
              <a:ea typeface="Nunito"/>
              <a:cs typeface="Nunito"/>
              <a:sym typeface="Nunito"/>
            </a:endParaRPr>
          </a:p>
          <a:p>
            <a:pPr marL="0" lvl="0" indent="0" algn="ctr" rtl="0">
              <a:spcBef>
                <a:spcPts val="0"/>
              </a:spcBef>
              <a:spcAft>
                <a:spcPts val="0"/>
              </a:spcAft>
              <a:buNone/>
            </a:pPr>
            <a:r>
              <a:rPr lang="en">
                <a:latin typeface="Nunito"/>
                <a:ea typeface="Nunito"/>
                <a:cs typeface="Nunito"/>
                <a:sym typeface="Nunito"/>
              </a:rPr>
              <a:t>p-value: 0.6463 </a:t>
            </a:r>
            <a:endParaRPr>
              <a:latin typeface="Nunito"/>
              <a:ea typeface="Nunito"/>
              <a:cs typeface="Nunito"/>
              <a:sym typeface="Nunito"/>
            </a:endParaRPr>
          </a:p>
        </p:txBody>
      </p:sp>
      <p:sp>
        <p:nvSpPr>
          <p:cNvPr id="492" name="Google Shape;492;p26"/>
          <p:cNvSpPr txBox="1"/>
          <p:nvPr/>
        </p:nvSpPr>
        <p:spPr>
          <a:xfrm>
            <a:off x="1738450" y="4388375"/>
            <a:ext cx="3466800" cy="523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a:buChar char="●"/>
            </a:pPr>
            <a:r>
              <a:rPr lang="en" b="1">
                <a:latin typeface="Nunito"/>
                <a:ea typeface="Nunito"/>
                <a:cs typeface="Nunito"/>
                <a:sym typeface="Nunito"/>
              </a:rPr>
              <a:t>Less autocorrelated </a:t>
            </a:r>
            <a:endParaRPr b="1">
              <a:latin typeface="Nunito"/>
              <a:ea typeface="Nunito"/>
              <a:cs typeface="Nunito"/>
              <a:sym typeface="Nunito"/>
            </a:endParaRPr>
          </a:p>
          <a:p>
            <a:pPr marL="457200" lvl="0" indent="-317500" algn="l" rtl="0">
              <a:spcBef>
                <a:spcPts val="0"/>
              </a:spcBef>
              <a:spcAft>
                <a:spcPts val="0"/>
              </a:spcAft>
              <a:buSzPts val="1400"/>
              <a:buFont typeface="Nunito"/>
              <a:buChar char="●"/>
            </a:pPr>
            <a:r>
              <a:rPr lang="en" b="1">
                <a:latin typeface="Nunito"/>
                <a:ea typeface="Nunito"/>
                <a:cs typeface="Nunito"/>
                <a:sym typeface="Nunito"/>
              </a:rPr>
              <a:t>Residuals ~ Normal distribution</a:t>
            </a:r>
            <a:endParaRPr b="1">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7"/>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ETS: </a:t>
            </a:r>
            <a:r>
              <a:rPr lang="en"/>
              <a:t>Prediction of Test Set</a:t>
            </a:r>
            <a:endParaRPr/>
          </a:p>
        </p:txBody>
      </p:sp>
      <p:pic>
        <p:nvPicPr>
          <p:cNvPr id="498" name="Google Shape;498;p27"/>
          <p:cNvPicPr preferRelativeResize="0"/>
          <p:nvPr/>
        </p:nvPicPr>
        <p:blipFill>
          <a:blip r:embed="rId3">
            <a:alphaModFix/>
          </a:blip>
          <a:stretch>
            <a:fillRect/>
          </a:stretch>
        </p:blipFill>
        <p:spPr>
          <a:xfrm>
            <a:off x="305725" y="894275"/>
            <a:ext cx="6133649" cy="3787476"/>
          </a:xfrm>
          <a:prstGeom prst="rect">
            <a:avLst/>
          </a:prstGeom>
          <a:noFill/>
          <a:ln>
            <a:noFill/>
          </a:ln>
        </p:spPr>
      </p:pic>
      <p:graphicFrame>
        <p:nvGraphicFramePr>
          <p:cNvPr id="499" name="Google Shape;499;p27"/>
          <p:cNvGraphicFramePr/>
          <p:nvPr/>
        </p:nvGraphicFramePr>
        <p:xfrm>
          <a:off x="6336700" y="2877813"/>
          <a:ext cx="3000000" cy="3000000"/>
        </p:xfrm>
        <a:graphic>
          <a:graphicData uri="http://schemas.openxmlformats.org/drawingml/2006/table">
            <a:tbl>
              <a:tblPr>
                <a:noFill/>
                <a:tableStyleId>{A2946F71-2A52-4C52-925E-E1867FE52691}</a:tableStyleId>
              </a:tblPr>
              <a:tblGrid>
                <a:gridCol w="8093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
                        <a:t>RMSE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1175285.33</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MAE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970414.86</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00" name="Google Shape;500;p27"/>
          <p:cNvSpPr txBox="1"/>
          <p:nvPr/>
        </p:nvSpPr>
        <p:spPr>
          <a:xfrm>
            <a:off x="1078050" y="4455625"/>
            <a:ext cx="7648500" cy="441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a:buChar char="●"/>
            </a:pPr>
            <a:r>
              <a:rPr lang="en" b="1">
                <a:latin typeface="Nunito"/>
                <a:ea typeface="Nunito"/>
                <a:cs typeface="Nunito"/>
                <a:sym typeface="Nunito"/>
              </a:rPr>
              <a:t>The confidence interval is larger than only with HW method</a:t>
            </a:r>
            <a:endParaRPr b="1">
              <a:latin typeface="Nunito"/>
              <a:ea typeface="Nunito"/>
              <a:cs typeface="Nunito"/>
              <a:sym typeface="Nunito"/>
            </a:endParaRPr>
          </a:p>
          <a:p>
            <a:pPr marL="457200" lvl="0" indent="-317500" algn="l" rtl="0">
              <a:spcBef>
                <a:spcPts val="0"/>
              </a:spcBef>
              <a:spcAft>
                <a:spcPts val="0"/>
              </a:spcAft>
              <a:buSzPts val="1400"/>
              <a:buFont typeface="Nunito"/>
              <a:buChar char="●"/>
            </a:pPr>
            <a:r>
              <a:rPr lang="en" b="1">
                <a:latin typeface="Nunito"/>
                <a:ea typeface="Nunito"/>
                <a:cs typeface="Nunito"/>
                <a:sym typeface="Nunito"/>
              </a:rPr>
              <a:t>The RMSE and MAE of the combined model are lower than only with HW method</a:t>
            </a:r>
            <a:endParaRPr b="1">
              <a:latin typeface="Nunito"/>
              <a:ea typeface="Nunito"/>
              <a:cs typeface="Nunito"/>
              <a:sym typeface="Nunito"/>
            </a:endParaRPr>
          </a:p>
          <a:p>
            <a:pPr marL="0" lvl="0" indent="0" algn="l" rtl="0">
              <a:spcBef>
                <a:spcPts val="0"/>
              </a:spcBef>
              <a:spcAft>
                <a:spcPts val="0"/>
              </a:spcAft>
              <a:buNone/>
            </a:pPr>
            <a:endParaRPr b="1">
              <a:latin typeface="Nunito"/>
              <a:ea typeface="Nunito"/>
              <a:cs typeface="Nunito"/>
              <a:sym typeface="Nunito"/>
            </a:endParaRPr>
          </a:p>
        </p:txBody>
      </p:sp>
      <p:graphicFrame>
        <p:nvGraphicFramePr>
          <p:cNvPr id="501" name="Google Shape;501;p27"/>
          <p:cNvGraphicFramePr/>
          <p:nvPr/>
        </p:nvGraphicFramePr>
        <p:xfrm>
          <a:off x="6285400" y="1659788"/>
          <a:ext cx="3000000" cy="3000000"/>
        </p:xfrm>
        <a:graphic>
          <a:graphicData uri="http://schemas.openxmlformats.org/drawingml/2006/table">
            <a:tbl>
              <a:tblPr>
                <a:noFill/>
                <a:tableStyleId>{A2946F71-2A52-4C52-925E-E1867FE52691}</a:tableStyleId>
              </a:tblPr>
              <a:tblGrid>
                <a:gridCol w="8093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
                        <a:t>RMSE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1232816</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MAE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1033276</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02" name="Google Shape;502;p27"/>
          <p:cNvSpPr txBox="1"/>
          <p:nvPr/>
        </p:nvSpPr>
        <p:spPr>
          <a:xfrm>
            <a:off x="6466050" y="1230275"/>
            <a:ext cx="16632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HW method only</a:t>
            </a:r>
            <a:endParaRPr b="1">
              <a:latin typeface="Nunito"/>
              <a:ea typeface="Nunito"/>
              <a:cs typeface="Nunito"/>
              <a:sym typeface="Nunito"/>
            </a:endParaRPr>
          </a:p>
        </p:txBody>
      </p:sp>
      <p:sp>
        <p:nvSpPr>
          <p:cNvPr id="503" name="Google Shape;503;p27"/>
          <p:cNvSpPr txBox="1"/>
          <p:nvPr/>
        </p:nvSpPr>
        <p:spPr>
          <a:xfrm>
            <a:off x="6066775" y="2495050"/>
            <a:ext cx="27492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HW method + ARIMA(0,0,5)</a:t>
            </a:r>
            <a:endParaRPr b="1">
              <a:latin typeface="Nunito"/>
              <a:ea typeface="Nunito"/>
              <a:cs typeface="Nunito"/>
              <a:sym typeface="Nunito"/>
            </a:endParaRPr>
          </a:p>
        </p:txBody>
      </p:sp>
      <p:sp>
        <p:nvSpPr>
          <p:cNvPr id="504" name="Google Shape;504;p27"/>
          <p:cNvSpPr txBox="1"/>
          <p:nvPr/>
        </p:nvSpPr>
        <p:spPr>
          <a:xfrm>
            <a:off x="6229950" y="812075"/>
            <a:ext cx="2238000" cy="4221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Nunito"/>
                <a:ea typeface="Nunito"/>
                <a:cs typeface="Nunito"/>
                <a:sym typeface="Nunito"/>
              </a:rPr>
              <a:t>Test Set RMSE/MAE</a:t>
            </a:r>
            <a:endParaRPr sz="1600" b="1">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8"/>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ETS: </a:t>
            </a:r>
            <a:r>
              <a:rPr lang="en"/>
              <a:t>Evaluation of Test Set</a:t>
            </a:r>
            <a:endParaRPr/>
          </a:p>
        </p:txBody>
      </p:sp>
      <p:pic>
        <p:nvPicPr>
          <p:cNvPr id="510" name="Google Shape;510;p28"/>
          <p:cNvPicPr preferRelativeResize="0"/>
          <p:nvPr/>
        </p:nvPicPr>
        <p:blipFill>
          <a:blip r:embed="rId3">
            <a:alphaModFix/>
          </a:blip>
          <a:stretch>
            <a:fillRect/>
          </a:stretch>
        </p:blipFill>
        <p:spPr>
          <a:xfrm>
            <a:off x="212975" y="812138"/>
            <a:ext cx="5248377" cy="3240826"/>
          </a:xfrm>
          <a:prstGeom prst="rect">
            <a:avLst/>
          </a:prstGeom>
          <a:noFill/>
          <a:ln>
            <a:noFill/>
          </a:ln>
        </p:spPr>
      </p:pic>
      <p:pic>
        <p:nvPicPr>
          <p:cNvPr id="511" name="Google Shape;511;p28"/>
          <p:cNvPicPr preferRelativeResize="0"/>
          <p:nvPr/>
        </p:nvPicPr>
        <p:blipFill>
          <a:blip r:embed="rId4">
            <a:alphaModFix/>
          </a:blip>
          <a:stretch>
            <a:fillRect/>
          </a:stretch>
        </p:blipFill>
        <p:spPr>
          <a:xfrm>
            <a:off x="5512702" y="919863"/>
            <a:ext cx="3377848" cy="2749411"/>
          </a:xfrm>
          <a:prstGeom prst="rect">
            <a:avLst/>
          </a:prstGeom>
          <a:noFill/>
          <a:ln>
            <a:noFill/>
          </a:ln>
        </p:spPr>
      </p:pic>
      <p:pic>
        <p:nvPicPr>
          <p:cNvPr id="512" name="Google Shape;512;p28"/>
          <p:cNvPicPr preferRelativeResize="0"/>
          <p:nvPr/>
        </p:nvPicPr>
        <p:blipFill>
          <a:blip r:embed="rId5">
            <a:alphaModFix/>
          </a:blip>
          <a:stretch>
            <a:fillRect/>
          </a:stretch>
        </p:blipFill>
        <p:spPr>
          <a:xfrm>
            <a:off x="7729450" y="3500675"/>
            <a:ext cx="1322900" cy="684575"/>
          </a:xfrm>
          <a:prstGeom prst="rect">
            <a:avLst/>
          </a:prstGeom>
          <a:noFill/>
          <a:ln>
            <a:noFill/>
          </a:ln>
        </p:spPr>
      </p:pic>
      <p:sp>
        <p:nvSpPr>
          <p:cNvPr id="513" name="Google Shape;513;p28"/>
          <p:cNvSpPr txBox="1"/>
          <p:nvPr/>
        </p:nvSpPr>
        <p:spPr>
          <a:xfrm>
            <a:off x="636525" y="4123675"/>
            <a:ext cx="5400300" cy="42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a:buChar char="●"/>
            </a:pPr>
            <a:r>
              <a:rPr lang="en" b="1">
                <a:latin typeface="Nunito"/>
                <a:ea typeface="Nunito"/>
                <a:cs typeface="Nunito"/>
                <a:sym typeface="Nunito"/>
              </a:rPr>
              <a:t>No autocorrelation issue </a:t>
            </a:r>
            <a:endParaRPr b="1">
              <a:latin typeface="Nunito"/>
              <a:ea typeface="Nunito"/>
              <a:cs typeface="Nunito"/>
              <a:sym typeface="Nunito"/>
            </a:endParaRPr>
          </a:p>
          <a:p>
            <a:pPr marL="457200" lvl="0" indent="-317500" algn="l" rtl="0">
              <a:spcBef>
                <a:spcPts val="0"/>
              </a:spcBef>
              <a:spcAft>
                <a:spcPts val="0"/>
              </a:spcAft>
              <a:buSzPts val="1400"/>
              <a:buFont typeface="Nunito"/>
              <a:buChar char="●"/>
            </a:pPr>
            <a:r>
              <a:rPr lang="en" b="1">
                <a:latin typeface="Nunito"/>
                <a:ea typeface="Nunito"/>
                <a:cs typeface="Nunito"/>
                <a:sym typeface="Nunito"/>
              </a:rPr>
              <a:t>Mean is not 0, which means the model might be biased</a:t>
            </a:r>
            <a:endParaRPr b="1">
              <a:latin typeface="Nunito"/>
              <a:ea typeface="Nunito"/>
              <a:cs typeface="Nunito"/>
              <a:sym typeface="Nunito"/>
            </a:endParaRPr>
          </a:p>
          <a:p>
            <a:pPr marL="457200" lvl="0" indent="-317500" algn="l" rtl="0">
              <a:spcBef>
                <a:spcPts val="0"/>
              </a:spcBef>
              <a:spcAft>
                <a:spcPts val="0"/>
              </a:spcAft>
              <a:buSzPts val="1400"/>
              <a:buFont typeface="Nunito"/>
              <a:buChar char="●"/>
            </a:pPr>
            <a:r>
              <a:rPr lang="en" b="1">
                <a:latin typeface="Nunito"/>
                <a:ea typeface="Nunito"/>
                <a:cs typeface="Nunito"/>
                <a:sym typeface="Nunito"/>
              </a:rPr>
              <a:t>The predicted trend follow the actual data pretty well</a:t>
            </a:r>
            <a:endParaRPr b="1">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9"/>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Seasonal ARIMA Model</a:t>
            </a:r>
            <a:endParaRPr/>
          </a:p>
        </p:txBody>
      </p:sp>
      <p:sp>
        <p:nvSpPr>
          <p:cNvPr id="519" name="Google Shape;519;p29"/>
          <p:cNvSpPr txBox="1">
            <a:spLocks noGrp="1"/>
          </p:cNvSpPr>
          <p:nvPr>
            <p:ph type="body" idx="4294967295"/>
          </p:nvPr>
        </p:nvSpPr>
        <p:spPr>
          <a:xfrm>
            <a:off x="776050" y="3774200"/>
            <a:ext cx="7518300" cy="12669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SzPts val="1100"/>
              <a:buChar char="●"/>
            </a:pPr>
            <a:r>
              <a:rPr lang="en" sz="1100"/>
              <a:t>The ARIMA model includes an autoregressive term of </a:t>
            </a:r>
            <a:r>
              <a:rPr lang="en" sz="1100" b="1"/>
              <a:t>order 2</a:t>
            </a:r>
            <a:r>
              <a:rPr lang="en" sz="1100"/>
              <a:t>, indicating the current value is influenced by its two previous values.</a:t>
            </a:r>
            <a:endParaRPr sz="1100"/>
          </a:p>
          <a:p>
            <a:pPr marL="457200" lvl="0" indent="-298450" algn="l" rtl="0">
              <a:spcBef>
                <a:spcPts val="0"/>
              </a:spcBef>
              <a:spcAft>
                <a:spcPts val="0"/>
              </a:spcAft>
              <a:buSzPts val="1100"/>
              <a:buChar char="●"/>
            </a:pPr>
            <a:r>
              <a:rPr lang="en" sz="1100"/>
              <a:t>There's </a:t>
            </a:r>
            <a:r>
              <a:rPr lang="en" sz="1100" b="1"/>
              <a:t>no non-seasonal</a:t>
            </a:r>
            <a:r>
              <a:rPr lang="en" sz="1100"/>
              <a:t> differencing or moving average component.</a:t>
            </a:r>
            <a:endParaRPr sz="1100"/>
          </a:p>
          <a:p>
            <a:pPr marL="457200" lvl="0" indent="-298450" algn="l" rtl="0">
              <a:spcBef>
                <a:spcPts val="0"/>
              </a:spcBef>
              <a:spcAft>
                <a:spcPts val="0"/>
              </a:spcAft>
              <a:buSzPts val="1100"/>
              <a:buChar char="●"/>
            </a:pPr>
            <a:r>
              <a:rPr lang="en" sz="1100"/>
              <a:t>The model requires</a:t>
            </a:r>
            <a:r>
              <a:rPr lang="en" sz="1100" b="1"/>
              <a:t> first differencing</a:t>
            </a:r>
            <a:r>
              <a:rPr lang="en" sz="1100"/>
              <a:t> for the seasonally adjusted series </a:t>
            </a:r>
            <a:r>
              <a:rPr lang="en" sz="1100" b="1"/>
              <a:t>every 12 periods</a:t>
            </a:r>
            <a:r>
              <a:rPr lang="en" sz="1100"/>
              <a:t>.</a:t>
            </a:r>
            <a:endParaRPr sz="1100"/>
          </a:p>
        </p:txBody>
      </p:sp>
      <p:pic>
        <p:nvPicPr>
          <p:cNvPr id="520" name="Google Shape;520;p29"/>
          <p:cNvPicPr preferRelativeResize="0"/>
          <p:nvPr/>
        </p:nvPicPr>
        <p:blipFill rotWithShape="1">
          <a:blip r:embed="rId3">
            <a:alphaModFix/>
          </a:blip>
          <a:srcRect b="1613"/>
          <a:stretch/>
        </p:blipFill>
        <p:spPr>
          <a:xfrm>
            <a:off x="1072800" y="931450"/>
            <a:ext cx="4712450" cy="2777900"/>
          </a:xfrm>
          <a:prstGeom prst="rect">
            <a:avLst/>
          </a:prstGeom>
          <a:noFill/>
          <a:ln>
            <a:noFill/>
          </a:ln>
        </p:spPr>
      </p:pic>
      <p:graphicFrame>
        <p:nvGraphicFramePr>
          <p:cNvPr id="521" name="Google Shape;521;p29"/>
          <p:cNvGraphicFramePr/>
          <p:nvPr/>
        </p:nvGraphicFramePr>
        <p:xfrm>
          <a:off x="6493275" y="1775663"/>
          <a:ext cx="3000000" cy="3000000"/>
        </p:xfrm>
        <a:graphic>
          <a:graphicData uri="http://schemas.openxmlformats.org/drawingml/2006/table">
            <a:tbl>
              <a:tblPr>
                <a:noFill/>
                <a:tableStyleId>{A2946F71-2A52-4C52-925E-E1867FE52691}</a:tableStyleId>
              </a:tblPr>
              <a:tblGrid>
                <a:gridCol w="8093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
                        <a:t>RMSE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1309595.63</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44125">
                <a:tc>
                  <a:txBody>
                    <a:bodyPr/>
                    <a:lstStyle/>
                    <a:p>
                      <a:pPr marL="0" lvl="0" indent="0" algn="ctr" rtl="0">
                        <a:spcBef>
                          <a:spcPts val="0"/>
                        </a:spcBef>
                        <a:spcAft>
                          <a:spcPts val="0"/>
                        </a:spcAft>
                        <a:buNone/>
                      </a:pPr>
                      <a:r>
                        <a:rPr lang="en"/>
                        <a:t>MAE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1068540.59</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0"/>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Seasonal ARIMA: Forecast Result</a:t>
            </a:r>
            <a:endParaRPr/>
          </a:p>
        </p:txBody>
      </p:sp>
      <p:sp>
        <p:nvSpPr>
          <p:cNvPr id="527" name="Google Shape;527;p30"/>
          <p:cNvSpPr txBox="1">
            <a:spLocks noGrp="1"/>
          </p:cNvSpPr>
          <p:nvPr>
            <p:ph type="body" idx="4294967295"/>
          </p:nvPr>
        </p:nvSpPr>
        <p:spPr>
          <a:xfrm>
            <a:off x="1184850" y="4298400"/>
            <a:ext cx="7030500" cy="845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This ARIMA Model is capable of capturing the seasonality well especially the peaks and troughs.</a:t>
            </a:r>
            <a:endParaRPr sz="1100"/>
          </a:p>
          <a:p>
            <a:pPr marL="457200" lvl="0" indent="-298450" algn="l" rtl="0">
              <a:spcBef>
                <a:spcPts val="0"/>
              </a:spcBef>
              <a:spcAft>
                <a:spcPts val="0"/>
              </a:spcAft>
              <a:buSzPts val="1100"/>
              <a:buChar char="●"/>
            </a:pPr>
            <a:r>
              <a:rPr lang="en" sz="1100"/>
              <a:t>However, sometimes it may become too insensitive in capturing the detailed changes.</a:t>
            </a:r>
            <a:endParaRPr sz="1100"/>
          </a:p>
        </p:txBody>
      </p:sp>
      <p:pic>
        <p:nvPicPr>
          <p:cNvPr id="528" name="Google Shape;528;p30"/>
          <p:cNvPicPr preferRelativeResize="0"/>
          <p:nvPr/>
        </p:nvPicPr>
        <p:blipFill>
          <a:blip r:embed="rId3">
            <a:alphaModFix/>
          </a:blip>
          <a:stretch>
            <a:fillRect/>
          </a:stretch>
        </p:blipFill>
        <p:spPr>
          <a:xfrm>
            <a:off x="354551" y="1543637"/>
            <a:ext cx="4297649" cy="2647374"/>
          </a:xfrm>
          <a:prstGeom prst="rect">
            <a:avLst/>
          </a:prstGeom>
          <a:noFill/>
          <a:ln>
            <a:noFill/>
          </a:ln>
        </p:spPr>
      </p:pic>
      <p:pic>
        <p:nvPicPr>
          <p:cNvPr id="529" name="Google Shape;529;p30"/>
          <p:cNvPicPr preferRelativeResize="0"/>
          <p:nvPr/>
        </p:nvPicPr>
        <p:blipFill>
          <a:blip r:embed="rId4">
            <a:alphaModFix/>
          </a:blip>
          <a:stretch>
            <a:fillRect/>
          </a:stretch>
        </p:blipFill>
        <p:spPr>
          <a:xfrm>
            <a:off x="4804600" y="1521675"/>
            <a:ext cx="4187000" cy="2336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1"/>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ARIMA: Sliding &amp; Expanding Window</a:t>
            </a:r>
            <a:endParaRPr/>
          </a:p>
        </p:txBody>
      </p:sp>
      <p:sp>
        <p:nvSpPr>
          <p:cNvPr id="535" name="Google Shape;535;p31"/>
          <p:cNvSpPr txBox="1">
            <a:spLocks noGrp="1"/>
          </p:cNvSpPr>
          <p:nvPr>
            <p:ph type="body" idx="4294967295"/>
          </p:nvPr>
        </p:nvSpPr>
        <p:spPr>
          <a:xfrm>
            <a:off x="4203850" y="2990475"/>
            <a:ext cx="4879200" cy="1401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The RMSE and MAE are both lower in Sliding Window ARIMA model.</a:t>
            </a:r>
            <a:endParaRPr sz="1100"/>
          </a:p>
          <a:p>
            <a:pPr marL="457200" lvl="0" indent="-298450" algn="l" rtl="0">
              <a:spcBef>
                <a:spcPts val="0"/>
              </a:spcBef>
              <a:spcAft>
                <a:spcPts val="0"/>
              </a:spcAft>
              <a:buSzPts val="1100"/>
              <a:buChar char="●"/>
            </a:pPr>
            <a:r>
              <a:rPr lang="en" sz="1100"/>
              <a:t>The dynamic RMSE of Sliding Model over time tends to have a more stationary trend. It is more stable.</a:t>
            </a:r>
            <a:endParaRPr sz="1100"/>
          </a:p>
          <a:p>
            <a:pPr marL="457200" lvl="0" indent="-298450" algn="l" rtl="0">
              <a:spcBef>
                <a:spcPts val="0"/>
              </a:spcBef>
              <a:spcAft>
                <a:spcPts val="0"/>
              </a:spcAft>
              <a:buSzPts val="1100"/>
              <a:buChar char="●"/>
            </a:pPr>
            <a:r>
              <a:rPr lang="en" sz="1100"/>
              <a:t>Older data might contain noise or anomalies that aren't representative of current trends. By focusing on recent data, the sliding window might avoid being influenced by this noise.</a:t>
            </a:r>
            <a:endParaRPr sz="1100"/>
          </a:p>
          <a:p>
            <a:pPr marL="457200" lvl="0" indent="-298450" algn="l" rtl="0">
              <a:spcBef>
                <a:spcPts val="0"/>
              </a:spcBef>
              <a:spcAft>
                <a:spcPts val="0"/>
              </a:spcAft>
              <a:buSzPts val="1100"/>
              <a:buChar char="●"/>
            </a:pPr>
            <a:r>
              <a:rPr lang="en" sz="1100"/>
              <a:t>Since the data has strong seasonality, the sliding window might be more adaptive. It will be more sensitive to recent patterns than an expanding window.</a:t>
            </a:r>
            <a:endParaRPr sz="1100"/>
          </a:p>
        </p:txBody>
      </p:sp>
      <p:graphicFrame>
        <p:nvGraphicFramePr>
          <p:cNvPr id="536" name="Google Shape;536;p31"/>
          <p:cNvGraphicFramePr/>
          <p:nvPr/>
        </p:nvGraphicFramePr>
        <p:xfrm>
          <a:off x="5430425" y="1169788"/>
          <a:ext cx="3000000" cy="3000000"/>
        </p:xfrm>
        <a:graphic>
          <a:graphicData uri="http://schemas.openxmlformats.org/drawingml/2006/table">
            <a:tbl>
              <a:tblPr>
                <a:noFill/>
                <a:tableStyleId>{A2946F71-2A52-4C52-925E-E1867FE52691}</a:tableStyleId>
              </a:tblPr>
              <a:tblGrid>
                <a:gridCol w="733725">
                  <a:extLst>
                    <a:ext uri="{9D8B030D-6E8A-4147-A177-3AD203B41FA5}">
                      <a16:colId xmlns:a16="http://schemas.microsoft.com/office/drawing/2014/main" val="20000"/>
                    </a:ext>
                  </a:extLst>
                </a:gridCol>
                <a:gridCol w="1101600">
                  <a:extLst>
                    <a:ext uri="{9D8B030D-6E8A-4147-A177-3AD203B41FA5}">
                      <a16:colId xmlns:a16="http://schemas.microsoft.com/office/drawing/2014/main" val="20001"/>
                    </a:ext>
                  </a:extLst>
                </a:gridCol>
                <a:gridCol w="1101600">
                  <a:extLst>
                    <a:ext uri="{9D8B030D-6E8A-4147-A177-3AD203B41FA5}">
                      <a16:colId xmlns:a16="http://schemas.microsoft.com/office/drawing/2014/main" val="20002"/>
                    </a:ext>
                  </a:extLst>
                </a:gridCol>
              </a:tblGrid>
              <a:tr h="551875">
                <a:tc>
                  <a:txBody>
                    <a:bodyPr/>
                    <a:lstStyle/>
                    <a:p>
                      <a:pPr marL="0" lvl="0" indent="0" algn="ctr" rtl="0">
                        <a:spcBef>
                          <a:spcPts val="0"/>
                        </a:spcBef>
                        <a:spcAft>
                          <a:spcPts val="0"/>
                        </a:spcAft>
                        <a:buNone/>
                      </a:pP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Expanding  Window</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Sliding</a:t>
                      </a:r>
                      <a:endParaRPr/>
                    </a:p>
                    <a:p>
                      <a:pPr marL="0" lvl="0" indent="0" algn="ctr" rtl="0">
                        <a:spcBef>
                          <a:spcPts val="0"/>
                        </a:spcBef>
                        <a:spcAft>
                          <a:spcPts val="0"/>
                        </a:spcAft>
                        <a:buNone/>
                      </a:pPr>
                      <a:r>
                        <a:rPr lang="en"/>
                        <a:t>Window</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58700">
                <a:tc>
                  <a:txBody>
                    <a:bodyPr/>
                    <a:lstStyle/>
                    <a:p>
                      <a:pPr marL="0" lvl="0" indent="0" algn="ctr" rtl="0">
                        <a:spcBef>
                          <a:spcPts val="0"/>
                        </a:spcBef>
                        <a:spcAft>
                          <a:spcPts val="0"/>
                        </a:spcAft>
                        <a:buNone/>
                      </a:pPr>
                      <a:r>
                        <a:rPr lang="en"/>
                        <a:t>RMSE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1207319 </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1177700</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58700">
                <a:tc>
                  <a:txBody>
                    <a:bodyPr/>
                    <a:lstStyle/>
                    <a:p>
                      <a:pPr marL="0" lvl="0" indent="0" algn="ctr" rtl="0">
                        <a:spcBef>
                          <a:spcPts val="0"/>
                        </a:spcBef>
                        <a:spcAft>
                          <a:spcPts val="0"/>
                        </a:spcAft>
                        <a:buNone/>
                      </a:pPr>
                      <a:r>
                        <a:rPr lang="en"/>
                        <a:t>MAE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983325.3</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938397.1</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537" name="Google Shape;537;p31"/>
          <p:cNvPicPr preferRelativeResize="0"/>
          <p:nvPr/>
        </p:nvPicPr>
        <p:blipFill>
          <a:blip r:embed="rId3">
            <a:alphaModFix/>
          </a:blip>
          <a:stretch>
            <a:fillRect/>
          </a:stretch>
        </p:blipFill>
        <p:spPr>
          <a:xfrm>
            <a:off x="698375" y="1064475"/>
            <a:ext cx="3505487" cy="2007225"/>
          </a:xfrm>
          <a:prstGeom prst="rect">
            <a:avLst/>
          </a:prstGeom>
          <a:noFill/>
          <a:ln>
            <a:noFill/>
          </a:ln>
        </p:spPr>
      </p:pic>
      <p:pic>
        <p:nvPicPr>
          <p:cNvPr id="538" name="Google Shape;538;p31"/>
          <p:cNvPicPr preferRelativeResize="0"/>
          <p:nvPr/>
        </p:nvPicPr>
        <p:blipFill>
          <a:blip r:embed="rId4">
            <a:alphaModFix/>
          </a:blip>
          <a:stretch>
            <a:fillRect/>
          </a:stretch>
        </p:blipFill>
        <p:spPr>
          <a:xfrm>
            <a:off x="1134975" y="3300300"/>
            <a:ext cx="2769500" cy="169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4"/>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Agenda</a:t>
            </a:r>
            <a:endParaRPr/>
          </a:p>
        </p:txBody>
      </p:sp>
      <p:grpSp>
        <p:nvGrpSpPr>
          <p:cNvPr id="283" name="Google Shape;283;p14"/>
          <p:cNvGrpSpPr/>
          <p:nvPr/>
        </p:nvGrpSpPr>
        <p:grpSpPr>
          <a:xfrm>
            <a:off x="268238" y="1852925"/>
            <a:ext cx="8421863" cy="2334000"/>
            <a:chOff x="268238" y="1929125"/>
            <a:chExt cx="8421863" cy="2334000"/>
          </a:xfrm>
        </p:grpSpPr>
        <p:sp>
          <p:nvSpPr>
            <p:cNvPr id="284" name="Google Shape;284;p14"/>
            <p:cNvSpPr/>
            <p:nvPr/>
          </p:nvSpPr>
          <p:spPr>
            <a:xfrm>
              <a:off x="6446538" y="2220088"/>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4"/>
            <p:cNvGrpSpPr/>
            <p:nvPr/>
          </p:nvGrpSpPr>
          <p:grpSpPr>
            <a:xfrm>
              <a:off x="4365675" y="1929125"/>
              <a:ext cx="2571600" cy="1213250"/>
              <a:chOff x="84100" y="1957150"/>
              <a:chExt cx="2571600" cy="1213250"/>
            </a:xfrm>
          </p:grpSpPr>
          <p:sp>
            <p:nvSpPr>
              <p:cNvPr id="286" name="Google Shape;286;p14"/>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txBox="1"/>
              <p:nvPr/>
            </p:nvSpPr>
            <p:spPr>
              <a:xfrm>
                <a:off x="1230636" y="20421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900" b="1">
                    <a:solidFill>
                      <a:srgbClr val="A72A1E"/>
                    </a:solidFill>
                    <a:latin typeface="Roboto"/>
                    <a:ea typeface="Roboto"/>
                    <a:cs typeface="Roboto"/>
                    <a:sym typeface="Roboto"/>
                  </a:rPr>
                  <a:t>3</a:t>
                </a:r>
                <a:endParaRPr sz="1900" b="1">
                  <a:solidFill>
                    <a:srgbClr val="A72A1E"/>
                  </a:solidFill>
                  <a:latin typeface="Roboto"/>
                  <a:ea typeface="Roboto"/>
                  <a:cs typeface="Roboto"/>
                  <a:sym typeface="Roboto"/>
                </a:endParaRPr>
              </a:p>
            </p:txBody>
          </p:sp>
          <p:sp>
            <p:nvSpPr>
              <p:cNvPr id="288" name="Google Shape;288;p14"/>
              <p:cNvSpPr txBox="1"/>
              <p:nvPr/>
            </p:nvSpPr>
            <p:spPr>
              <a:xfrm>
                <a:off x="84100" y="2724000"/>
                <a:ext cx="2571600" cy="44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rgbClr val="A72A1E"/>
                    </a:solidFill>
                    <a:latin typeface="Roboto"/>
                    <a:ea typeface="Roboto"/>
                    <a:cs typeface="Roboto"/>
                    <a:sym typeface="Roboto"/>
                  </a:rPr>
                  <a:t>Model Approaches &amp; Comparison</a:t>
                </a:r>
                <a:endParaRPr sz="1200" b="1">
                  <a:solidFill>
                    <a:srgbClr val="A72A1E"/>
                  </a:solidFill>
                  <a:latin typeface="Roboto"/>
                  <a:ea typeface="Roboto"/>
                  <a:cs typeface="Roboto"/>
                  <a:sym typeface="Roboto"/>
                </a:endParaRPr>
              </a:p>
              <a:p>
                <a:pPr marL="457200" lvl="0" indent="-292100" algn="l" rtl="0">
                  <a:lnSpc>
                    <a:spcPct val="115000"/>
                  </a:lnSpc>
                  <a:spcBef>
                    <a:spcPts val="0"/>
                  </a:spcBef>
                  <a:spcAft>
                    <a:spcPts val="0"/>
                  </a:spcAft>
                  <a:buClr>
                    <a:srgbClr val="E06666"/>
                  </a:buClr>
                  <a:buSzPts val="1000"/>
                  <a:buFont typeface="Roboto"/>
                  <a:buChar char="❏"/>
                </a:pPr>
                <a:r>
                  <a:rPr lang="en" sz="1000" b="1">
                    <a:solidFill>
                      <a:srgbClr val="E06666"/>
                    </a:solidFill>
                    <a:latin typeface="Roboto"/>
                    <a:ea typeface="Roboto"/>
                    <a:cs typeface="Roboto"/>
                    <a:sym typeface="Roboto"/>
                  </a:rPr>
                  <a:t>Baseline (LR + TSLM)</a:t>
                </a:r>
                <a:endParaRPr sz="1000" b="1">
                  <a:solidFill>
                    <a:srgbClr val="E06666"/>
                  </a:solidFill>
                  <a:latin typeface="Roboto"/>
                  <a:ea typeface="Roboto"/>
                  <a:cs typeface="Roboto"/>
                  <a:sym typeface="Roboto"/>
                </a:endParaRPr>
              </a:p>
              <a:p>
                <a:pPr marL="457200" lvl="0" indent="-292100" algn="l" rtl="0">
                  <a:lnSpc>
                    <a:spcPct val="115000"/>
                  </a:lnSpc>
                  <a:spcBef>
                    <a:spcPts val="0"/>
                  </a:spcBef>
                  <a:spcAft>
                    <a:spcPts val="0"/>
                  </a:spcAft>
                  <a:buClr>
                    <a:srgbClr val="E06666"/>
                  </a:buClr>
                  <a:buSzPts val="1000"/>
                  <a:buFont typeface="Roboto"/>
                  <a:buChar char="❏"/>
                </a:pPr>
                <a:r>
                  <a:rPr lang="en" sz="1000" b="1">
                    <a:solidFill>
                      <a:srgbClr val="E06666"/>
                    </a:solidFill>
                    <a:latin typeface="Roboto"/>
                    <a:ea typeface="Roboto"/>
                    <a:cs typeface="Roboto"/>
                    <a:sym typeface="Roboto"/>
                  </a:rPr>
                  <a:t>Exponential Smoothing</a:t>
                </a:r>
                <a:endParaRPr sz="1000" b="1">
                  <a:solidFill>
                    <a:srgbClr val="E06666"/>
                  </a:solidFill>
                  <a:latin typeface="Roboto"/>
                  <a:ea typeface="Roboto"/>
                  <a:cs typeface="Roboto"/>
                  <a:sym typeface="Roboto"/>
                </a:endParaRPr>
              </a:p>
              <a:p>
                <a:pPr marL="457200" lvl="0" indent="-292100" algn="l" rtl="0">
                  <a:lnSpc>
                    <a:spcPct val="115000"/>
                  </a:lnSpc>
                  <a:spcBef>
                    <a:spcPts val="0"/>
                  </a:spcBef>
                  <a:spcAft>
                    <a:spcPts val="0"/>
                  </a:spcAft>
                  <a:buClr>
                    <a:srgbClr val="E06666"/>
                  </a:buClr>
                  <a:buSzPts val="1000"/>
                  <a:buFont typeface="Roboto"/>
                  <a:buChar char="❏"/>
                </a:pPr>
                <a:r>
                  <a:rPr lang="en" sz="1000" b="1">
                    <a:solidFill>
                      <a:srgbClr val="E06666"/>
                    </a:solidFill>
                    <a:latin typeface="Roboto"/>
                    <a:ea typeface="Roboto"/>
                    <a:cs typeface="Roboto"/>
                    <a:sym typeface="Roboto"/>
                  </a:rPr>
                  <a:t>Dynamic Harmonic Regression</a:t>
                </a:r>
                <a:endParaRPr sz="1000" b="1">
                  <a:solidFill>
                    <a:srgbClr val="E06666"/>
                  </a:solidFill>
                  <a:latin typeface="Roboto"/>
                  <a:ea typeface="Roboto"/>
                  <a:cs typeface="Roboto"/>
                  <a:sym typeface="Roboto"/>
                </a:endParaRPr>
              </a:p>
              <a:p>
                <a:pPr marL="457200" lvl="0" indent="-292100" algn="l" rtl="0">
                  <a:lnSpc>
                    <a:spcPct val="115000"/>
                  </a:lnSpc>
                  <a:spcBef>
                    <a:spcPts val="0"/>
                  </a:spcBef>
                  <a:spcAft>
                    <a:spcPts val="0"/>
                  </a:spcAft>
                  <a:buClr>
                    <a:srgbClr val="E06666"/>
                  </a:buClr>
                  <a:buSzPts val="1000"/>
                  <a:buFont typeface="Roboto"/>
                  <a:buChar char="❏"/>
                </a:pPr>
                <a:r>
                  <a:rPr lang="en" sz="1000" b="1">
                    <a:solidFill>
                      <a:srgbClr val="E06666"/>
                    </a:solidFill>
                    <a:latin typeface="Roboto"/>
                    <a:ea typeface="Roboto"/>
                    <a:cs typeface="Roboto"/>
                    <a:sym typeface="Roboto"/>
                  </a:rPr>
                  <a:t>sARIMA</a:t>
                </a:r>
                <a:endParaRPr sz="1000" b="1">
                  <a:solidFill>
                    <a:srgbClr val="E06666"/>
                  </a:solidFill>
                  <a:latin typeface="Roboto"/>
                  <a:ea typeface="Roboto"/>
                  <a:cs typeface="Roboto"/>
                  <a:sym typeface="Roboto"/>
                </a:endParaRPr>
              </a:p>
              <a:p>
                <a:pPr marL="457200" lvl="0" indent="-292100" algn="l" rtl="0">
                  <a:lnSpc>
                    <a:spcPct val="115000"/>
                  </a:lnSpc>
                  <a:spcBef>
                    <a:spcPts val="0"/>
                  </a:spcBef>
                  <a:spcAft>
                    <a:spcPts val="0"/>
                  </a:spcAft>
                  <a:buClr>
                    <a:srgbClr val="E06666"/>
                  </a:buClr>
                  <a:buSzPts val="1000"/>
                  <a:buFont typeface="Roboto"/>
                  <a:buChar char="❏"/>
                </a:pPr>
                <a:r>
                  <a:rPr lang="en" sz="1000" b="1">
                    <a:solidFill>
                      <a:srgbClr val="E06666"/>
                    </a:solidFill>
                    <a:latin typeface="Roboto"/>
                    <a:ea typeface="Roboto"/>
                    <a:cs typeface="Roboto"/>
                    <a:sym typeface="Roboto"/>
                  </a:rPr>
                  <a:t>Bayesian Structural Time Series</a:t>
                </a:r>
                <a:endParaRPr sz="1000" b="1">
                  <a:solidFill>
                    <a:srgbClr val="E06666"/>
                  </a:solidFill>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A72A1E"/>
                  </a:solidFill>
                  <a:latin typeface="Roboto"/>
                  <a:ea typeface="Roboto"/>
                  <a:cs typeface="Roboto"/>
                  <a:sym typeface="Roboto"/>
                </a:endParaRPr>
              </a:p>
            </p:txBody>
          </p:sp>
        </p:grpSp>
        <p:grpSp>
          <p:nvGrpSpPr>
            <p:cNvPr id="289" name="Google Shape;289;p14"/>
            <p:cNvGrpSpPr/>
            <p:nvPr/>
          </p:nvGrpSpPr>
          <p:grpSpPr>
            <a:xfrm>
              <a:off x="6981000" y="1929125"/>
              <a:ext cx="1709100" cy="1213250"/>
              <a:chOff x="2699425" y="1957150"/>
              <a:chExt cx="1709100" cy="1213250"/>
            </a:xfrm>
          </p:grpSpPr>
          <p:sp>
            <p:nvSpPr>
              <p:cNvPr id="290" name="Google Shape;290;p14"/>
              <p:cNvSpPr/>
              <p:nvPr/>
            </p:nvSpPr>
            <p:spPr>
              <a:xfrm>
                <a:off x="3256823"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txBox="1"/>
              <p:nvPr/>
            </p:nvSpPr>
            <p:spPr>
              <a:xfrm>
                <a:off x="2699425" y="2724000"/>
                <a:ext cx="1709100" cy="44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rgbClr val="A72A1E"/>
                    </a:solidFill>
                    <a:latin typeface="Roboto"/>
                    <a:ea typeface="Roboto"/>
                    <a:cs typeface="Roboto"/>
                    <a:sym typeface="Roboto"/>
                  </a:rPr>
                  <a:t>Conclusion &amp; Recommendations</a:t>
                </a:r>
                <a:endParaRPr sz="1200" b="1">
                  <a:solidFill>
                    <a:srgbClr val="A72A1E"/>
                  </a:solidFill>
                  <a:latin typeface="Roboto"/>
                  <a:ea typeface="Roboto"/>
                  <a:cs typeface="Roboto"/>
                  <a:sym typeface="Roboto"/>
                </a:endParaRPr>
              </a:p>
            </p:txBody>
          </p:sp>
          <p:sp>
            <p:nvSpPr>
              <p:cNvPr id="292" name="Google Shape;292;p14"/>
              <p:cNvSpPr txBox="1"/>
              <p:nvPr/>
            </p:nvSpPr>
            <p:spPr>
              <a:xfrm>
                <a:off x="3335573" y="20421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900" b="1">
                    <a:solidFill>
                      <a:srgbClr val="A72A1E"/>
                    </a:solidFill>
                    <a:latin typeface="Roboto"/>
                    <a:ea typeface="Roboto"/>
                    <a:cs typeface="Roboto"/>
                    <a:sym typeface="Roboto"/>
                  </a:rPr>
                  <a:t>4</a:t>
                </a:r>
                <a:endParaRPr sz="1900" b="1">
                  <a:solidFill>
                    <a:srgbClr val="A72A1E"/>
                  </a:solidFill>
                  <a:latin typeface="Roboto"/>
                  <a:ea typeface="Roboto"/>
                  <a:cs typeface="Roboto"/>
                  <a:sym typeface="Roboto"/>
                </a:endParaRPr>
              </a:p>
            </p:txBody>
          </p:sp>
        </p:grpSp>
        <p:sp>
          <p:nvSpPr>
            <p:cNvPr id="293" name="Google Shape;293;p14"/>
            <p:cNvSpPr/>
            <p:nvPr/>
          </p:nvSpPr>
          <p:spPr>
            <a:xfrm>
              <a:off x="1838713" y="22516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14"/>
            <p:cNvGrpSpPr/>
            <p:nvPr/>
          </p:nvGrpSpPr>
          <p:grpSpPr>
            <a:xfrm>
              <a:off x="268238" y="1960650"/>
              <a:ext cx="1709100" cy="1150175"/>
              <a:chOff x="594488" y="1957150"/>
              <a:chExt cx="1709100" cy="1150175"/>
            </a:xfrm>
          </p:grpSpPr>
          <p:sp>
            <p:nvSpPr>
              <p:cNvPr id="295" name="Google Shape;295;p14"/>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txBox="1"/>
              <p:nvPr/>
            </p:nvSpPr>
            <p:spPr>
              <a:xfrm>
                <a:off x="1230636" y="20421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900" b="1">
                    <a:solidFill>
                      <a:srgbClr val="A72A1E"/>
                    </a:solidFill>
                    <a:latin typeface="Roboto"/>
                    <a:ea typeface="Roboto"/>
                    <a:cs typeface="Roboto"/>
                    <a:sym typeface="Roboto"/>
                  </a:rPr>
                  <a:t>1</a:t>
                </a:r>
                <a:endParaRPr sz="1900" b="1">
                  <a:solidFill>
                    <a:srgbClr val="A72A1E"/>
                  </a:solidFill>
                  <a:latin typeface="Roboto"/>
                  <a:ea typeface="Roboto"/>
                  <a:cs typeface="Roboto"/>
                  <a:sym typeface="Roboto"/>
                </a:endParaRPr>
              </a:p>
            </p:txBody>
          </p:sp>
          <p:sp>
            <p:nvSpPr>
              <p:cNvPr id="297" name="Google Shape;297;p14"/>
              <p:cNvSpPr txBox="1"/>
              <p:nvPr/>
            </p:nvSpPr>
            <p:spPr>
              <a:xfrm>
                <a:off x="594488" y="2660925"/>
                <a:ext cx="1709100" cy="44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rgbClr val="A72A1E"/>
                    </a:solidFill>
                    <a:latin typeface="Roboto"/>
                    <a:ea typeface="Roboto"/>
                    <a:cs typeface="Roboto"/>
                    <a:sym typeface="Roboto"/>
                  </a:rPr>
                  <a:t>Business Problem</a:t>
                </a:r>
                <a:endParaRPr sz="1200" b="1">
                  <a:solidFill>
                    <a:srgbClr val="A72A1E"/>
                  </a:solidFill>
                  <a:latin typeface="Roboto"/>
                  <a:ea typeface="Roboto"/>
                  <a:cs typeface="Roboto"/>
                  <a:sym typeface="Roboto"/>
                </a:endParaRPr>
              </a:p>
            </p:txBody>
          </p:sp>
        </p:grpSp>
        <p:grpSp>
          <p:nvGrpSpPr>
            <p:cNvPr id="298" name="Google Shape;298;p14"/>
            <p:cNvGrpSpPr/>
            <p:nvPr/>
          </p:nvGrpSpPr>
          <p:grpSpPr>
            <a:xfrm>
              <a:off x="2373175" y="1960650"/>
              <a:ext cx="1809000" cy="2302475"/>
              <a:chOff x="2699425" y="1957150"/>
              <a:chExt cx="1809000" cy="2302475"/>
            </a:xfrm>
          </p:grpSpPr>
          <p:sp>
            <p:nvSpPr>
              <p:cNvPr id="299" name="Google Shape;299;p14"/>
              <p:cNvSpPr/>
              <p:nvPr/>
            </p:nvSpPr>
            <p:spPr>
              <a:xfrm>
                <a:off x="3256823"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txBox="1"/>
              <p:nvPr/>
            </p:nvSpPr>
            <p:spPr>
              <a:xfrm>
                <a:off x="2699425" y="2660925"/>
                <a:ext cx="1809000" cy="159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rgbClr val="A72A1E"/>
                    </a:solidFill>
                    <a:latin typeface="Roboto"/>
                    <a:ea typeface="Roboto"/>
                    <a:cs typeface="Roboto"/>
                    <a:sym typeface="Roboto"/>
                  </a:rPr>
                  <a:t>Data Overview &amp; EDA</a:t>
                </a:r>
                <a:endParaRPr sz="1200" b="1">
                  <a:solidFill>
                    <a:srgbClr val="A72A1E"/>
                  </a:solidFill>
                  <a:latin typeface="Roboto"/>
                  <a:ea typeface="Roboto"/>
                  <a:cs typeface="Roboto"/>
                  <a:sym typeface="Roboto"/>
                </a:endParaRPr>
              </a:p>
              <a:p>
                <a:pPr marL="457200" lvl="0" indent="-292100" algn="l" rtl="0">
                  <a:lnSpc>
                    <a:spcPct val="115000"/>
                  </a:lnSpc>
                  <a:spcBef>
                    <a:spcPts val="0"/>
                  </a:spcBef>
                  <a:spcAft>
                    <a:spcPts val="0"/>
                  </a:spcAft>
                  <a:buClr>
                    <a:srgbClr val="E06666"/>
                  </a:buClr>
                  <a:buSzPts val="1000"/>
                  <a:buFont typeface="Roboto"/>
                  <a:buChar char="❏"/>
                </a:pPr>
                <a:r>
                  <a:rPr lang="en" sz="1000" b="1">
                    <a:solidFill>
                      <a:srgbClr val="E06666"/>
                    </a:solidFill>
                    <a:latin typeface="Roboto"/>
                    <a:ea typeface="Roboto"/>
                    <a:cs typeface="Roboto"/>
                    <a:sym typeface="Roboto"/>
                  </a:rPr>
                  <a:t>Data source</a:t>
                </a:r>
                <a:endParaRPr sz="1000" b="1">
                  <a:solidFill>
                    <a:srgbClr val="E06666"/>
                  </a:solidFill>
                  <a:latin typeface="Roboto"/>
                  <a:ea typeface="Roboto"/>
                  <a:cs typeface="Roboto"/>
                  <a:sym typeface="Roboto"/>
                </a:endParaRPr>
              </a:p>
              <a:p>
                <a:pPr marL="457200" lvl="0" indent="-292100" algn="l" rtl="0">
                  <a:lnSpc>
                    <a:spcPct val="115000"/>
                  </a:lnSpc>
                  <a:spcBef>
                    <a:spcPts val="0"/>
                  </a:spcBef>
                  <a:spcAft>
                    <a:spcPts val="0"/>
                  </a:spcAft>
                  <a:buClr>
                    <a:srgbClr val="E06666"/>
                  </a:buClr>
                  <a:buSzPts val="1000"/>
                  <a:buFont typeface="Roboto"/>
                  <a:buChar char="❏"/>
                </a:pPr>
                <a:r>
                  <a:rPr lang="en" sz="1000" b="1">
                    <a:solidFill>
                      <a:srgbClr val="E06666"/>
                    </a:solidFill>
                    <a:latin typeface="Roboto"/>
                    <a:ea typeface="Roboto"/>
                    <a:cs typeface="Roboto"/>
                    <a:sym typeface="Roboto"/>
                  </a:rPr>
                  <a:t>Data cleaning</a:t>
                </a:r>
                <a:endParaRPr sz="1000" b="1">
                  <a:solidFill>
                    <a:srgbClr val="E06666"/>
                  </a:solidFill>
                  <a:latin typeface="Roboto"/>
                  <a:ea typeface="Roboto"/>
                  <a:cs typeface="Roboto"/>
                  <a:sym typeface="Roboto"/>
                </a:endParaRPr>
              </a:p>
              <a:p>
                <a:pPr marL="457200" lvl="0" indent="-292100" algn="l" rtl="0">
                  <a:lnSpc>
                    <a:spcPct val="115000"/>
                  </a:lnSpc>
                  <a:spcBef>
                    <a:spcPts val="0"/>
                  </a:spcBef>
                  <a:spcAft>
                    <a:spcPts val="0"/>
                  </a:spcAft>
                  <a:buClr>
                    <a:srgbClr val="E06666"/>
                  </a:buClr>
                  <a:buSzPts val="1000"/>
                  <a:buFont typeface="Roboto"/>
                  <a:buChar char="❏"/>
                </a:pPr>
                <a:r>
                  <a:rPr lang="en" sz="1000" b="1">
                    <a:solidFill>
                      <a:srgbClr val="E06666"/>
                    </a:solidFill>
                    <a:latin typeface="Roboto"/>
                    <a:ea typeface="Roboto"/>
                    <a:cs typeface="Roboto"/>
                    <a:sym typeface="Roboto"/>
                  </a:rPr>
                  <a:t>Seasonality</a:t>
                </a:r>
                <a:endParaRPr sz="1000" b="1">
                  <a:solidFill>
                    <a:srgbClr val="E06666"/>
                  </a:solidFill>
                  <a:latin typeface="Roboto"/>
                  <a:ea typeface="Roboto"/>
                  <a:cs typeface="Roboto"/>
                  <a:sym typeface="Roboto"/>
                </a:endParaRPr>
              </a:p>
              <a:p>
                <a:pPr marL="457200" lvl="0" indent="-292100" algn="l" rtl="0">
                  <a:lnSpc>
                    <a:spcPct val="115000"/>
                  </a:lnSpc>
                  <a:spcBef>
                    <a:spcPts val="0"/>
                  </a:spcBef>
                  <a:spcAft>
                    <a:spcPts val="0"/>
                  </a:spcAft>
                  <a:buClr>
                    <a:srgbClr val="E06666"/>
                  </a:buClr>
                  <a:buSzPts val="1000"/>
                  <a:buFont typeface="Roboto"/>
                  <a:buChar char="❏"/>
                </a:pPr>
                <a:r>
                  <a:rPr lang="en" sz="1000" b="1">
                    <a:solidFill>
                      <a:srgbClr val="E06666"/>
                    </a:solidFill>
                    <a:latin typeface="Roboto"/>
                    <a:ea typeface="Roboto"/>
                    <a:cs typeface="Roboto"/>
                    <a:sym typeface="Roboto"/>
                  </a:rPr>
                  <a:t>Hypothesis Test</a:t>
                </a:r>
                <a:endParaRPr sz="1000" b="1">
                  <a:solidFill>
                    <a:srgbClr val="E06666"/>
                  </a:solidFill>
                  <a:latin typeface="Roboto"/>
                  <a:ea typeface="Roboto"/>
                  <a:cs typeface="Roboto"/>
                  <a:sym typeface="Roboto"/>
                </a:endParaRPr>
              </a:p>
            </p:txBody>
          </p:sp>
          <p:sp>
            <p:nvSpPr>
              <p:cNvPr id="301" name="Google Shape;301;p14"/>
              <p:cNvSpPr txBox="1"/>
              <p:nvPr/>
            </p:nvSpPr>
            <p:spPr>
              <a:xfrm>
                <a:off x="3335573" y="20421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900" b="1">
                    <a:solidFill>
                      <a:srgbClr val="A72A1E"/>
                    </a:solidFill>
                    <a:latin typeface="Roboto"/>
                    <a:ea typeface="Roboto"/>
                    <a:cs typeface="Roboto"/>
                    <a:sym typeface="Roboto"/>
                  </a:rPr>
                  <a:t>2</a:t>
                </a:r>
                <a:endParaRPr sz="1900" b="1">
                  <a:solidFill>
                    <a:srgbClr val="A72A1E"/>
                  </a:solidFill>
                  <a:latin typeface="Roboto"/>
                  <a:ea typeface="Roboto"/>
                  <a:cs typeface="Roboto"/>
                  <a:sym typeface="Roboto"/>
                </a:endParaRPr>
              </a:p>
            </p:txBody>
          </p:sp>
        </p:grpSp>
        <p:sp>
          <p:nvSpPr>
            <p:cNvPr id="302" name="Google Shape;302;p14"/>
            <p:cNvSpPr/>
            <p:nvPr/>
          </p:nvSpPr>
          <p:spPr>
            <a:xfrm>
              <a:off x="4182013" y="22516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2"/>
          <p:cNvSpPr txBox="1">
            <a:spLocks noGrp="1"/>
          </p:cNvSpPr>
          <p:nvPr>
            <p:ph type="title"/>
          </p:nvPr>
        </p:nvSpPr>
        <p:spPr>
          <a:xfrm>
            <a:off x="770400" y="141375"/>
            <a:ext cx="7030500" cy="702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DHR: Dynamic Harmonic Regression with ARIMA errors</a:t>
            </a:r>
            <a:endParaRPr/>
          </a:p>
        </p:txBody>
      </p:sp>
      <p:pic>
        <p:nvPicPr>
          <p:cNvPr id="544" name="Google Shape;544;p32"/>
          <p:cNvPicPr preferRelativeResize="0"/>
          <p:nvPr/>
        </p:nvPicPr>
        <p:blipFill>
          <a:blip r:embed="rId3">
            <a:alphaModFix/>
          </a:blip>
          <a:stretch>
            <a:fillRect/>
          </a:stretch>
        </p:blipFill>
        <p:spPr>
          <a:xfrm>
            <a:off x="403300" y="1039325"/>
            <a:ext cx="5471301" cy="3908075"/>
          </a:xfrm>
          <a:prstGeom prst="rect">
            <a:avLst/>
          </a:prstGeom>
          <a:noFill/>
          <a:ln>
            <a:noFill/>
          </a:ln>
        </p:spPr>
      </p:pic>
      <p:graphicFrame>
        <p:nvGraphicFramePr>
          <p:cNvPr id="545" name="Google Shape;545;p32"/>
          <p:cNvGraphicFramePr/>
          <p:nvPr/>
        </p:nvGraphicFramePr>
        <p:xfrm>
          <a:off x="6179450" y="1526875"/>
          <a:ext cx="3000000" cy="3000000"/>
        </p:xfrm>
        <a:graphic>
          <a:graphicData uri="http://schemas.openxmlformats.org/drawingml/2006/table">
            <a:tbl>
              <a:tblPr>
                <a:noFill/>
                <a:tableStyleId>{A2946F71-2A52-4C52-925E-E1867FE52691}</a:tableStyleId>
              </a:tblPr>
              <a:tblGrid>
                <a:gridCol w="1118050">
                  <a:extLst>
                    <a:ext uri="{9D8B030D-6E8A-4147-A177-3AD203B41FA5}">
                      <a16:colId xmlns:a16="http://schemas.microsoft.com/office/drawing/2014/main" val="20000"/>
                    </a:ext>
                  </a:extLst>
                </a:gridCol>
                <a:gridCol w="1578125">
                  <a:extLst>
                    <a:ext uri="{9D8B030D-6E8A-4147-A177-3AD203B41FA5}">
                      <a16:colId xmlns:a16="http://schemas.microsoft.com/office/drawing/2014/main" val="20001"/>
                    </a:ext>
                  </a:extLst>
                </a:gridCol>
              </a:tblGrid>
              <a:tr h="304650">
                <a:tc>
                  <a:txBody>
                    <a:bodyPr/>
                    <a:lstStyle/>
                    <a:p>
                      <a:pPr marL="0" lvl="0" indent="0" algn="ctr" rtl="0">
                        <a:spcBef>
                          <a:spcPts val="0"/>
                        </a:spcBef>
                        <a:spcAft>
                          <a:spcPts val="0"/>
                        </a:spcAft>
                        <a:buNone/>
                      </a:pPr>
                      <a:r>
                        <a:rPr lang="en" sz="1200"/>
                        <a:t>Best K</a:t>
                      </a:r>
                      <a:endParaRPr sz="1200"/>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t>2</a:t>
                      </a:r>
                      <a:endParaRPr sz="1200"/>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6600">
                <a:tc>
                  <a:txBody>
                    <a:bodyPr/>
                    <a:lstStyle/>
                    <a:p>
                      <a:pPr marL="0" lvl="0" indent="0" algn="ctr" rtl="0">
                        <a:spcBef>
                          <a:spcPts val="0"/>
                        </a:spcBef>
                        <a:spcAft>
                          <a:spcPts val="0"/>
                        </a:spcAft>
                        <a:buNone/>
                      </a:pPr>
                      <a:r>
                        <a:rPr lang="en" sz="1200"/>
                        <a:t>Best</a:t>
                      </a:r>
                      <a:endParaRPr sz="1200"/>
                    </a:p>
                    <a:p>
                      <a:pPr marL="0" lvl="0" indent="0" algn="ctr" rtl="0">
                        <a:spcBef>
                          <a:spcPts val="0"/>
                        </a:spcBef>
                        <a:spcAft>
                          <a:spcPts val="0"/>
                        </a:spcAft>
                        <a:buNone/>
                      </a:pPr>
                      <a:r>
                        <a:rPr lang="en" sz="1200"/>
                        <a:t>ARIMA param</a:t>
                      </a:r>
                      <a:endParaRPr sz="1200"/>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t>(2,0,0)</a:t>
                      </a:r>
                      <a:endParaRPr sz="1200"/>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sz="1200"/>
                        <a:t>Auto ARIMA</a:t>
                      </a:r>
                      <a:endParaRPr sz="1200"/>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t>(1,0,0)(2,0,0)[12]</a:t>
                      </a:r>
                      <a:endParaRPr sz="1200"/>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3"/>
          <p:cNvSpPr txBox="1">
            <a:spLocks noGrp="1"/>
          </p:cNvSpPr>
          <p:nvPr>
            <p:ph type="title"/>
          </p:nvPr>
        </p:nvSpPr>
        <p:spPr>
          <a:xfrm>
            <a:off x="770400" y="141375"/>
            <a:ext cx="4185000" cy="66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DHR: Split Validation</a:t>
            </a:r>
            <a:endParaRPr/>
          </a:p>
        </p:txBody>
      </p:sp>
      <p:graphicFrame>
        <p:nvGraphicFramePr>
          <p:cNvPr id="551" name="Google Shape;551;p33"/>
          <p:cNvGraphicFramePr/>
          <p:nvPr/>
        </p:nvGraphicFramePr>
        <p:xfrm>
          <a:off x="6819500" y="107738"/>
          <a:ext cx="3000000" cy="3000000"/>
        </p:xfrm>
        <a:graphic>
          <a:graphicData uri="http://schemas.openxmlformats.org/drawingml/2006/table">
            <a:tbl>
              <a:tblPr>
                <a:noFill/>
                <a:tableStyleId>{A2946F71-2A52-4C52-925E-E1867FE52691}</a:tableStyleId>
              </a:tblPr>
              <a:tblGrid>
                <a:gridCol w="8093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262000">
                <a:tc>
                  <a:txBody>
                    <a:bodyPr/>
                    <a:lstStyle/>
                    <a:p>
                      <a:pPr marL="0" lvl="0" indent="0" algn="ctr" rtl="0">
                        <a:spcBef>
                          <a:spcPts val="0"/>
                        </a:spcBef>
                        <a:spcAft>
                          <a:spcPts val="0"/>
                        </a:spcAft>
                        <a:buNone/>
                      </a:pPr>
                      <a:r>
                        <a:rPr lang="en" sz="1200"/>
                        <a:t>RMSE</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t>1540094.27</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06125">
                <a:tc>
                  <a:txBody>
                    <a:bodyPr/>
                    <a:lstStyle/>
                    <a:p>
                      <a:pPr marL="0" lvl="0" indent="0" algn="ctr" rtl="0">
                        <a:spcBef>
                          <a:spcPts val="0"/>
                        </a:spcBef>
                        <a:spcAft>
                          <a:spcPts val="0"/>
                        </a:spcAft>
                        <a:buNone/>
                      </a:pPr>
                      <a:r>
                        <a:rPr lang="en" sz="1200"/>
                        <a:t>MAE</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t>1177421.18</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52" name="Google Shape;552;p33"/>
          <p:cNvSpPr txBox="1"/>
          <p:nvPr/>
        </p:nvSpPr>
        <p:spPr>
          <a:xfrm>
            <a:off x="770400" y="881788"/>
            <a:ext cx="6284100" cy="794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2"/>
              </a:buClr>
              <a:buSzPts val="1200"/>
              <a:buFont typeface="Nunito"/>
              <a:buChar char="●"/>
            </a:pPr>
            <a:r>
              <a:rPr lang="en" sz="1200" b="1">
                <a:solidFill>
                  <a:schemeClr val="dk2"/>
                </a:solidFill>
                <a:latin typeface="Nunito"/>
                <a:ea typeface="Nunito"/>
                <a:cs typeface="Nunito"/>
                <a:sym typeface="Nunito"/>
              </a:rPr>
              <a:t>The prediction result is much worse but the residuals follow the pattern of a white noise with most ACF values staying within the boundaries </a:t>
            </a:r>
            <a:endParaRPr sz="1200" b="1">
              <a:solidFill>
                <a:schemeClr val="dk2"/>
              </a:solidFill>
              <a:latin typeface="Nunito"/>
              <a:ea typeface="Nunito"/>
              <a:cs typeface="Nunito"/>
              <a:sym typeface="Nunito"/>
            </a:endParaRPr>
          </a:p>
          <a:p>
            <a:pPr marL="457200" lvl="0" indent="-304800" algn="l" rtl="0">
              <a:lnSpc>
                <a:spcPct val="115000"/>
              </a:lnSpc>
              <a:spcBef>
                <a:spcPts val="0"/>
              </a:spcBef>
              <a:spcAft>
                <a:spcPts val="0"/>
              </a:spcAft>
              <a:buClr>
                <a:schemeClr val="dk2"/>
              </a:buClr>
              <a:buSzPts val="1200"/>
              <a:buFont typeface="Nunito"/>
              <a:buChar char="●"/>
            </a:pPr>
            <a:r>
              <a:rPr lang="en" sz="1200" b="1">
                <a:solidFill>
                  <a:schemeClr val="dk2"/>
                </a:solidFill>
                <a:latin typeface="Nunito"/>
                <a:ea typeface="Nunito"/>
                <a:cs typeface="Nunito"/>
                <a:sym typeface="Nunito"/>
              </a:rPr>
              <a:t>Daily vs monthly: trade off of data, noise, and model memory</a:t>
            </a:r>
            <a:endParaRPr sz="1200" b="1">
              <a:solidFill>
                <a:schemeClr val="dk2"/>
              </a:solidFill>
              <a:latin typeface="Nunito"/>
              <a:ea typeface="Nunito"/>
              <a:cs typeface="Nunito"/>
              <a:sym typeface="Nunito"/>
            </a:endParaRPr>
          </a:p>
        </p:txBody>
      </p:sp>
      <p:pic>
        <p:nvPicPr>
          <p:cNvPr id="553" name="Google Shape;553;p33"/>
          <p:cNvPicPr preferRelativeResize="0"/>
          <p:nvPr/>
        </p:nvPicPr>
        <p:blipFill>
          <a:blip r:embed="rId3">
            <a:alphaModFix/>
          </a:blip>
          <a:stretch>
            <a:fillRect/>
          </a:stretch>
        </p:blipFill>
        <p:spPr>
          <a:xfrm>
            <a:off x="505900" y="1752125"/>
            <a:ext cx="4713998" cy="2911047"/>
          </a:xfrm>
          <a:prstGeom prst="rect">
            <a:avLst/>
          </a:prstGeom>
          <a:noFill/>
          <a:ln>
            <a:noFill/>
          </a:ln>
        </p:spPr>
      </p:pic>
      <p:pic>
        <p:nvPicPr>
          <p:cNvPr id="554" name="Google Shape;554;p33"/>
          <p:cNvPicPr preferRelativeResize="0"/>
          <p:nvPr/>
        </p:nvPicPr>
        <p:blipFill>
          <a:blip r:embed="rId4">
            <a:alphaModFix/>
          </a:blip>
          <a:stretch>
            <a:fillRect/>
          </a:stretch>
        </p:blipFill>
        <p:spPr>
          <a:xfrm>
            <a:off x="5534350" y="1978022"/>
            <a:ext cx="3442952" cy="24592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4"/>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BSTS: Bayesian Structural Time Series</a:t>
            </a:r>
            <a:endParaRPr/>
          </a:p>
        </p:txBody>
      </p:sp>
      <p:sp>
        <p:nvSpPr>
          <p:cNvPr id="560" name="Google Shape;560;p34"/>
          <p:cNvSpPr txBox="1">
            <a:spLocks noGrp="1"/>
          </p:cNvSpPr>
          <p:nvPr>
            <p:ph type="body" idx="4294967295"/>
          </p:nvPr>
        </p:nvSpPr>
        <p:spPr>
          <a:xfrm>
            <a:off x="770400" y="963800"/>
            <a:ext cx="2698800" cy="318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Mathematics behind BSTS</a:t>
            </a:r>
            <a:endParaRPr sz="1400" b="1"/>
          </a:p>
          <a:p>
            <a:pPr marL="0" lvl="0" indent="0" algn="l" rtl="0">
              <a:spcBef>
                <a:spcPts val="1200"/>
              </a:spcBef>
              <a:spcAft>
                <a:spcPts val="0"/>
              </a:spcAft>
              <a:buNone/>
            </a:pPr>
            <a:r>
              <a:rPr lang="en" sz="1400"/>
              <a:t>Basic equation:</a:t>
            </a:r>
            <a:endParaRPr sz="1400"/>
          </a:p>
          <a:p>
            <a:pPr marL="0" lvl="0" indent="0" algn="l" rtl="0">
              <a:spcBef>
                <a:spcPts val="1200"/>
              </a:spcBef>
              <a:spcAft>
                <a:spcPts val="0"/>
              </a:spcAft>
              <a:buNone/>
            </a:pPr>
            <a:r>
              <a:rPr lang="en" sz="1400"/>
              <a:t>Local level linear model:</a:t>
            </a:r>
            <a:endParaRPr sz="1400"/>
          </a:p>
          <a:p>
            <a:pPr marL="0" lvl="0" indent="0" algn="l" rtl="0">
              <a:spcBef>
                <a:spcPts val="1200"/>
              </a:spcBef>
              <a:spcAft>
                <a:spcPts val="0"/>
              </a:spcAft>
              <a:buNone/>
            </a:pPr>
            <a:r>
              <a:rPr lang="en" sz="1400"/>
              <a:t>Slope of Local:</a:t>
            </a:r>
            <a:endParaRPr sz="1400"/>
          </a:p>
          <a:p>
            <a:pPr marL="0" lvl="0" indent="0" algn="l" rtl="0">
              <a:spcBef>
                <a:spcPts val="1200"/>
              </a:spcBef>
              <a:spcAft>
                <a:spcPts val="0"/>
              </a:spcAft>
              <a:buNone/>
            </a:pPr>
            <a:r>
              <a:rPr lang="en" sz="1400"/>
              <a:t>Seasonal:</a:t>
            </a:r>
            <a:endParaRPr sz="1400"/>
          </a:p>
          <a:p>
            <a:pPr marL="0" lvl="0" indent="0" algn="l" rtl="0">
              <a:spcBef>
                <a:spcPts val="1200"/>
              </a:spcBef>
              <a:spcAft>
                <a:spcPts val="0"/>
              </a:spcAft>
              <a:buNone/>
            </a:pPr>
            <a:r>
              <a:rPr lang="en" sz="1400"/>
              <a:t>Autoregressive:</a:t>
            </a:r>
            <a:endParaRPr sz="1400"/>
          </a:p>
          <a:p>
            <a:pPr marL="0" lvl="0" indent="0" algn="l" rtl="0">
              <a:spcBef>
                <a:spcPts val="1200"/>
              </a:spcBef>
              <a:spcAft>
                <a:spcPts val="1200"/>
              </a:spcAft>
              <a:buNone/>
            </a:pPr>
            <a:r>
              <a:rPr lang="en" sz="1400"/>
              <a:t>Errors:</a:t>
            </a:r>
            <a:endParaRPr sz="1400"/>
          </a:p>
        </p:txBody>
      </p:sp>
      <p:sp>
        <p:nvSpPr>
          <p:cNvPr id="561" name="Google Shape;561;p34"/>
          <p:cNvSpPr txBox="1"/>
          <p:nvPr/>
        </p:nvSpPr>
        <p:spPr>
          <a:xfrm>
            <a:off x="8196500" y="4568325"/>
            <a:ext cx="8256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Nunito"/>
                <a:ea typeface="Nunito"/>
                <a:cs typeface="Nunito"/>
                <a:sym typeface="Nunito"/>
                <a:hlinkClick r:id="rId3"/>
              </a:rPr>
              <a:t>Source</a:t>
            </a:r>
            <a:endParaRPr>
              <a:latin typeface="Nunito"/>
              <a:ea typeface="Nunito"/>
              <a:cs typeface="Nunito"/>
              <a:sym typeface="Nunito"/>
            </a:endParaRPr>
          </a:p>
        </p:txBody>
      </p:sp>
      <p:pic>
        <p:nvPicPr>
          <p:cNvPr id="562" name="Google Shape;562;p34"/>
          <p:cNvPicPr preferRelativeResize="0"/>
          <p:nvPr/>
        </p:nvPicPr>
        <p:blipFill>
          <a:blip r:embed="rId4">
            <a:alphaModFix/>
          </a:blip>
          <a:stretch>
            <a:fillRect/>
          </a:stretch>
        </p:blipFill>
        <p:spPr>
          <a:xfrm>
            <a:off x="2274600" y="1509775"/>
            <a:ext cx="1552575" cy="142875"/>
          </a:xfrm>
          <a:prstGeom prst="rect">
            <a:avLst/>
          </a:prstGeom>
          <a:noFill/>
          <a:ln>
            <a:noFill/>
          </a:ln>
        </p:spPr>
      </p:pic>
      <p:pic>
        <p:nvPicPr>
          <p:cNvPr id="563" name="Google Shape;563;p34"/>
          <p:cNvPicPr preferRelativeResize="0"/>
          <p:nvPr/>
        </p:nvPicPr>
        <p:blipFill>
          <a:blip r:embed="rId5">
            <a:alphaModFix/>
          </a:blip>
          <a:stretch>
            <a:fillRect/>
          </a:stretch>
        </p:blipFill>
        <p:spPr>
          <a:xfrm>
            <a:off x="2938550" y="1872963"/>
            <a:ext cx="1438275" cy="171450"/>
          </a:xfrm>
          <a:prstGeom prst="rect">
            <a:avLst/>
          </a:prstGeom>
          <a:noFill/>
          <a:ln>
            <a:noFill/>
          </a:ln>
        </p:spPr>
      </p:pic>
      <p:pic>
        <p:nvPicPr>
          <p:cNvPr id="564" name="Google Shape;564;p34"/>
          <p:cNvPicPr preferRelativeResize="0"/>
          <p:nvPr/>
        </p:nvPicPr>
        <p:blipFill>
          <a:blip r:embed="rId6">
            <a:alphaModFix/>
          </a:blip>
          <a:stretch>
            <a:fillRect/>
          </a:stretch>
        </p:blipFill>
        <p:spPr>
          <a:xfrm>
            <a:off x="2192375" y="2264745"/>
            <a:ext cx="1047750" cy="171450"/>
          </a:xfrm>
          <a:prstGeom prst="rect">
            <a:avLst/>
          </a:prstGeom>
          <a:noFill/>
          <a:ln>
            <a:noFill/>
          </a:ln>
        </p:spPr>
      </p:pic>
      <p:pic>
        <p:nvPicPr>
          <p:cNvPr id="565" name="Google Shape;565;p34"/>
          <p:cNvPicPr preferRelativeResize="0"/>
          <p:nvPr/>
        </p:nvPicPr>
        <p:blipFill>
          <a:blip r:embed="rId7">
            <a:alphaModFix/>
          </a:blip>
          <a:stretch>
            <a:fillRect/>
          </a:stretch>
        </p:blipFill>
        <p:spPr>
          <a:xfrm>
            <a:off x="1754213" y="2529550"/>
            <a:ext cx="1485900" cy="504825"/>
          </a:xfrm>
          <a:prstGeom prst="rect">
            <a:avLst/>
          </a:prstGeom>
          <a:noFill/>
          <a:ln>
            <a:noFill/>
          </a:ln>
        </p:spPr>
      </p:pic>
      <p:pic>
        <p:nvPicPr>
          <p:cNvPr id="566" name="Google Shape;566;p34"/>
          <p:cNvPicPr preferRelativeResize="0"/>
          <p:nvPr/>
        </p:nvPicPr>
        <p:blipFill>
          <a:blip r:embed="rId8">
            <a:alphaModFix/>
          </a:blip>
          <a:stretch>
            <a:fillRect/>
          </a:stretch>
        </p:blipFill>
        <p:spPr>
          <a:xfrm>
            <a:off x="2274600" y="3094521"/>
            <a:ext cx="3362325" cy="180975"/>
          </a:xfrm>
          <a:prstGeom prst="rect">
            <a:avLst/>
          </a:prstGeom>
          <a:noFill/>
          <a:ln>
            <a:noFill/>
          </a:ln>
        </p:spPr>
      </p:pic>
      <p:grpSp>
        <p:nvGrpSpPr>
          <p:cNvPr id="567" name="Google Shape;567;p34"/>
          <p:cNvGrpSpPr/>
          <p:nvPr/>
        </p:nvGrpSpPr>
        <p:grpSpPr>
          <a:xfrm>
            <a:off x="1643050" y="3452775"/>
            <a:ext cx="2928950" cy="200025"/>
            <a:chOff x="3000725" y="3707075"/>
            <a:chExt cx="2928950" cy="200025"/>
          </a:xfrm>
        </p:grpSpPr>
        <p:pic>
          <p:nvPicPr>
            <p:cNvPr id="568" name="Google Shape;568;p34"/>
            <p:cNvPicPr preferRelativeResize="0"/>
            <p:nvPr/>
          </p:nvPicPr>
          <p:blipFill>
            <a:blip r:embed="rId9">
              <a:alphaModFix/>
            </a:blip>
            <a:stretch>
              <a:fillRect/>
            </a:stretch>
          </p:blipFill>
          <p:spPr>
            <a:xfrm>
              <a:off x="3000725" y="3707075"/>
              <a:ext cx="962025" cy="200025"/>
            </a:xfrm>
            <a:prstGeom prst="rect">
              <a:avLst/>
            </a:prstGeom>
            <a:noFill/>
            <a:ln>
              <a:noFill/>
            </a:ln>
          </p:spPr>
        </p:pic>
        <p:pic>
          <p:nvPicPr>
            <p:cNvPr id="569" name="Google Shape;569;p34"/>
            <p:cNvPicPr preferRelativeResize="0"/>
            <p:nvPr/>
          </p:nvPicPr>
          <p:blipFill>
            <a:blip r:embed="rId10">
              <a:alphaModFix/>
            </a:blip>
            <a:stretch>
              <a:fillRect/>
            </a:stretch>
          </p:blipFill>
          <p:spPr>
            <a:xfrm>
              <a:off x="4072300" y="3707075"/>
              <a:ext cx="1857375" cy="200025"/>
            </a:xfrm>
            <a:prstGeom prst="rect">
              <a:avLst/>
            </a:prstGeom>
            <a:noFill/>
            <a:ln>
              <a:noFill/>
            </a:ln>
          </p:spPr>
        </p:pic>
      </p:grpSp>
      <p:sp>
        <p:nvSpPr>
          <p:cNvPr id="570" name="Google Shape;570;p34"/>
          <p:cNvSpPr txBox="1">
            <a:spLocks noGrp="1"/>
          </p:cNvSpPr>
          <p:nvPr>
            <p:ph type="body" idx="4294967295"/>
          </p:nvPr>
        </p:nvSpPr>
        <p:spPr>
          <a:xfrm>
            <a:off x="5861300" y="1026125"/>
            <a:ext cx="3160800" cy="16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Components of this BSTS model:</a:t>
            </a:r>
            <a:endParaRPr sz="1400"/>
          </a:p>
          <a:p>
            <a:pPr marL="457200" lvl="0" indent="-317500" algn="l" rtl="0">
              <a:spcBef>
                <a:spcPts val="1200"/>
              </a:spcBef>
              <a:spcAft>
                <a:spcPts val="0"/>
              </a:spcAft>
              <a:buSzPts val="1400"/>
              <a:buChar char="●"/>
            </a:pPr>
            <a:r>
              <a:rPr lang="en" sz="1400"/>
              <a:t>Local Linear Trend</a:t>
            </a:r>
            <a:endParaRPr sz="1400"/>
          </a:p>
          <a:p>
            <a:pPr marL="457200" lvl="0" indent="-317500" algn="l" rtl="0">
              <a:spcBef>
                <a:spcPts val="0"/>
              </a:spcBef>
              <a:spcAft>
                <a:spcPts val="0"/>
              </a:spcAft>
              <a:buSzPts val="1400"/>
              <a:buChar char="●"/>
            </a:pPr>
            <a:r>
              <a:rPr lang="en" sz="1400"/>
              <a:t>Seasonal (12)</a:t>
            </a:r>
            <a:endParaRPr sz="1400"/>
          </a:p>
          <a:p>
            <a:pPr marL="457200" lvl="0" indent="-317500" algn="l" rtl="0">
              <a:spcBef>
                <a:spcPts val="0"/>
              </a:spcBef>
              <a:spcAft>
                <a:spcPts val="0"/>
              </a:spcAft>
              <a:buSzPts val="1400"/>
              <a:buChar char="●"/>
            </a:pPr>
            <a:r>
              <a:rPr lang="en" sz="1400"/>
              <a:t>Auto AR Process (lag=6)</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BSTS: Bayesian Structural Time Series</a:t>
            </a:r>
            <a:endParaRPr/>
          </a:p>
        </p:txBody>
      </p:sp>
      <p:pic>
        <p:nvPicPr>
          <p:cNvPr id="576" name="Google Shape;576;p35"/>
          <p:cNvPicPr preferRelativeResize="0"/>
          <p:nvPr/>
        </p:nvPicPr>
        <p:blipFill rotWithShape="1">
          <a:blip r:embed="rId3">
            <a:alphaModFix/>
          </a:blip>
          <a:srcRect t="327" b="327"/>
          <a:stretch/>
        </p:blipFill>
        <p:spPr>
          <a:xfrm>
            <a:off x="217300" y="737475"/>
            <a:ext cx="4199276" cy="2561125"/>
          </a:xfrm>
          <a:prstGeom prst="rect">
            <a:avLst/>
          </a:prstGeom>
          <a:noFill/>
          <a:ln>
            <a:noFill/>
          </a:ln>
        </p:spPr>
      </p:pic>
      <p:sp>
        <p:nvSpPr>
          <p:cNvPr id="577" name="Google Shape;577;p35"/>
          <p:cNvSpPr txBox="1"/>
          <p:nvPr/>
        </p:nvSpPr>
        <p:spPr>
          <a:xfrm>
            <a:off x="7048050" y="914413"/>
            <a:ext cx="1663800" cy="6390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Nunito"/>
                <a:ea typeface="Nunito"/>
                <a:cs typeface="Nunito"/>
                <a:sym typeface="Nunito"/>
              </a:rPr>
              <a:t>Ljung-Box test</a:t>
            </a:r>
            <a:endParaRPr b="1">
              <a:latin typeface="Nunito"/>
              <a:ea typeface="Nunito"/>
              <a:cs typeface="Nunito"/>
              <a:sym typeface="Nunito"/>
            </a:endParaRPr>
          </a:p>
          <a:p>
            <a:pPr marL="0" lvl="0" indent="0" algn="ctr" rtl="0">
              <a:spcBef>
                <a:spcPts val="0"/>
              </a:spcBef>
              <a:spcAft>
                <a:spcPts val="0"/>
              </a:spcAft>
              <a:buNone/>
            </a:pPr>
            <a:r>
              <a:rPr lang="en" b="1">
                <a:latin typeface="Nunito"/>
                <a:ea typeface="Nunito"/>
                <a:cs typeface="Nunito"/>
                <a:sym typeface="Nunito"/>
              </a:rPr>
              <a:t>p-value: 0.8875</a:t>
            </a:r>
            <a:endParaRPr b="1">
              <a:latin typeface="Nunito"/>
              <a:ea typeface="Nunito"/>
              <a:cs typeface="Nunito"/>
              <a:sym typeface="Nunito"/>
            </a:endParaRPr>
          </a:p>
        </p:txBody>
      </p:sp>
      <p:pic>
        <p:nvPicPr>
          <p:cNvPr id="578" name="Google Shape;578;p35"/>
          <p:cNvPicPr preferRelativeResize="0"/>
          <p:nvPr/>
        </p:nvPicPr>
        <p:blipFill>
          <a:blip r:embed="rId4">
            <a:alphaModFix/>
          </a:blip>
          <a:stretch>
            <a:fillRect/>
          </a:stretch>
        </p:blipFill>
        <p:spPr>
          <a:xfrm>
            <a:off x="4568975" y="1705813"/>
            <a:ext cx="4422625" cy="3058401"/>
          </a:xfrm>
          <a:prstGeom prst="rect">
            <a:avLst/>
          </a:prstGeom>
          <a:noFill/>
          <a:ln>
            <a:noFill/>
          </a:ln>
        </p:spPr>
      </p:pic>
      <p:sp>
        <p:nvSpPr>
          <p:cNvPr id="579" name="Google Shape;579;p35"/>
          <p:cNvSpPr txBox="1">
            <a:spLocks noGrp="1"/>
          </p:cNvSpPr>
          <p:nvPr>
            <p:ph type="body" idx="4294967295"/>
          </p:nvPr>
        </p:nvSpPr>
        <p:spPr>
          <a:xfrm>
            <a:off x="736538" y="3396000"/>
            <a:ext cx="3160800" cy="16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Components of this BSTS model:</a:t>
            </a:r>
            <a:endParaRPr sz="1400"/>
          </a:p>
          <a:p>
            <a:pPr marL="457200" lvl="0" indent="-317500" algn="l" rtl="0">
              <a:spcBef>
                <a:spcPts val="1200"/>
              </a:spcBef>
              <a:spcAft>
                <a:spcPts val="0"/>
              </a:spcAft>
              <a:buSzPts val="1400"/>
              <a:buChar char="●"/>
            </a:pPr>
            <a:r>
              <a:rPr lang="en" sz="1400"/>
              <a:t>Local Linear Trend</a:t>
            </a:r>
            <a:endParaRPr sz="1400"/>
          </a:p>
          <a:p>
            <a:pPr marL="457200" lvl="0" indent="-317500" algn="l" rtl="0">
              <a:spcBef>
                <a:spcPts val="0"/>
              </a:spcBef>
              <a:spcAft>
                <a:spcPts val="0"/>
              </a:spcAft>
              <a:buSzPts val="1400"/>
              <a:buChar char="●"/>
            </a:pPr>
            <a:r>
              <a:rPr lang="en" sz="1400"/>
              <a:t>Seasonal (12)</a:t>
            </a:r>
            <a:endParaRPr sz="1400"/>
          </a:p>
          <a:p>
            <a:pPr marL="457200" lvl="0" indent="-317500" algn="l" rtl="0">
              <a:spcBef>
                <a:spcPts val="0"/>
              </a:spcBef>
              <a:spcAft>
                <a:spcPts val="0"/>
              </a:spcAft>
              <a:buSzPts val="1400"/>
              <a:buChar char="●"/>
            </a:pPr>
            <a:r>
              <a:rPr lang="en" sz="1400"/>
              <a:t>Auto AR Process (lag=6)</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6"/>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BSTS: Prediction Results</a:t>
            </a:r>
            <a:endParaRPr/>
          </a:p>
        </p:txBody>
      </p:sp>
      <p:graphicFrame>
        <p:nvGraphicFramePr>
          <p:cNvPr id="585" name="Google Shape;585;p36"/>
          <p:cNvGraphicFramePr/>
          <p:nvPr/>
        </p:nvGraphicFramePr>
        <p:xfrm>
          <a:off x="6796275" y="932963"/>
          <a:ext cx="3000000" cy="3000000"/>
        </p:xfrm>
        <a:graphic>
          <a:graphicData uri="http://schemas.openxmlformats.org/drawingml/2006/table">
            <a:tbl>
              <a:tblPr>
                <a:noFill/>
                <a:tableStyleId>{A2946F71-2A52-4C52-925E-E1867FE52691}</a:tableStyleId>
              </a:tblPr>
              <a:tblGrid>
                <a:gridCol w="8093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
                        <a:t>RMSE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1002598</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44125">
                <a:tc>
                  <a:txBody>
                    <a:bodyPr/>
                    <a:lstStyle/>
                    <a:p>
                      <a:pPr marL="0" lvl="0" indent="0" algn="ctr" rtl="0">
                        <a:spcBef>
                          <a:spcPts val="0"/>
                        </a:spcBef>
                        <a:spcAft>
                          <a:spcPts val="0"/>
                        </a:spcAft>
                        <a:buNone/>
                      </a:pPr>
                      <a:r>
                        <a:rPr lang="en"/>
                        <a:t>MAE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787623</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586" name="Google Shape;586;p36"/>
          <p:cNvPicPr preferRelativeResize="0"/>
          <p:nvPr/>
        </p:nvPicPr>
        <p:blipFill rotWithShape="1">
          <a:blip r:embed="rId3">
            <a:alphaModFix/>
          </a:blip>
          <a:srcRect t="3139" b="3148"/>
          <a:stretch/>
        </p:blipFill>
        <p:spPr>
          <a:xfrm>
            <a:off x="4077396" y="2202800"/>
            <a:ext cx="4457875" cy="2676000"/>
          </a:xfrm>
          <a:prstGeom prst="rect">
            <a:avLst/>
          </a:prstGeom>
          <a:noFill/>
          <a:ln>
            <a:noFill/>
          </a:ln>
        </p:spPr>
      </p:pic>
      <p:pic>
        <p:nvPicPr>
          <p:cNvPr id="587" name="Google Shape;587;p36"/>
          <p:cNvPicPr preferRelativeResize="0"/>
          <p:nvPr/>
        </p:nvPicPr>
        <p:blipFill>
          <a:blip r:embed="rId4">
            <a:alphaModFix/>
          </a:blip>
          <a:stretch>
            <a:fillRect/>
          </a:stretch>
        </p:blipFill>
        <p:spPr>
          <a:xfrm>
            <a:off x="284400" y="2202800"/>
            <a:ext cx="3972949" cy="2441350"/>
          </a:xfrm>
          <a:prstGeom prst="rect">
            <a:avLst/>
          </a:prstGeom>
          <a:noFill/>
          <a:ln>
            <a:noFill/>
          </a:ln>
        </p:spPr>
      </p:pic>
      <p:sp>
        <p:nvSpPr>
          <p:cNvPr id="588" name="Google Shape;588;p36"/>
          <p:cNvSpPr txBox="1"/>
          <p:nvPr/>
        </p:nvSpPr>
        <p:spPr>
          <a:xfrm>
            <a:off x="699225" y="1140675"/>
            <a:ext cx="4515300" cy="8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The bsts forecast shows a </a:t>
            </a:r>
            <a:r>
              <a:rPr lang="en" b="1">
                <a:latin typeface="Nunito"/>
                <a:ea typeface="Nunito"/>
                <a:cs typeface="Nunito"/>
                <a:sym typeface="Nunito"/>
              </a:rPr>
              <a:t>stochastic</a:t>
            </a:r>
            <a:r>
              <a:rPr lang="en">
                <a:latin typeface="Nunito"/>
                <a:ea typeface="Nunito"/>
                <a:cs typeface="Nunito"/>
                <a:sym typeface="Nunito"/>
              </a:rPr>
              <a:t> </a:t>
            </a:r>
            <a:r>
              <a:rPr lang="en" b="1">
                <a:latin typeface="Nunito"/>
                <a:ea typeface="Nunito"/>
                <a:cs typeface="Nunito"/>
                <a:sym typeface="Nunito"/>
              </a:rPr>
              <a:t>trend</a:t>
            </a:r>
            <a:r>
              <a:rPr lang="en">
                <a:latin typeface="Nunito"/>
                <a:ea typeface="Nunito"/>
                <a:cs typeface="Nunito"/>
                <a:sym typeface="Nunito"/>
              </a:rPr>
              <a:t> in longer forecast horizons, allowing greater uncertainty in future growth.</a:t>
            </a:r>
            <a:endParaRPr>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7"/>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 Comparison</a:t>
            </a:r>
            <a:endParaRPr/>
          </a:p>
        </p:txBody>
      </p:sp>
      <p:graphicFrame>
        <p:nvGraphicFramePr>
          <p:cNvPr id="594" name="Google Shape;594;p37"/>
          <p:cNvGraphicFramePr/>
          <p:nvPr/>
        </p:nvGraphicFramePr>
        <p:xfrm>
          <a:off x="4870825" y="1369275"/>
          <a:ext cx="3000000" cy="3000000"/>
        </p:xfrm>
        <a:graphic>
          <a:graphicData uri="http://schemas.openxmlformats.org/drawingml/2006/table">
            <a:tbl>
              <a:tblPr>
                <a:noFill/>
                <a:tableStyleId>{A2946F71-2A52-4C52-925E-E1867FE52691}</a:tableStyleId>
              </a:tblPr>
              <a:tblGrid>
                <a:gridCol w="1313000">
                  <a:extLst>
                    <a:ext uri="{9D8B030D-6E8A-4147-A177-3AD203B41FA5}">
                      <a16:colId xmlns:a16="http://schemas.microsoft.com/office/drawing/2014/main" val="20000"/>
                    </a:ext>
                  </a:extLst>
                </a:gridCol>
                <a:gridCol w="1313000">
                  <a:extLst>
                    <a:ext uri="{9D8B030D-6E8A-4147-A177-3AD203B41FA5}">
                      <a16:colId xmlns:a16="http://schemas.microsoft.com/office/drawing/2014/main" val="20001"/>
                    </a:ext>
                  </a:extLst>
                </a:gridCol>
                <a:gridCol w="1313000">
                  <a:extLst>
                    <a:ext uri="{9D8B030D-6E8A-4147-A177-3AD203B41FA5}">
                      <a16:colId xmlns:a16="http://schemas.microsoft.com/office/drawing/2014/main" val="20002"/>
                    </a:ext>
                  </a:extLst>
                </a:gridCol>
              </a:tblGrid>
              <a:tr h="253500">
                <a:tc>
                  <a:txBody>
                    <a:bodyPr/>
                    <a:lstStyle/>
                    <a:p>
                      <a:pPr marL="0" lvl="0" indent="0" algn="ctr" rtl="0">
                        <a:spcBef>
                          <a:spcPts val="0"/>
                        </a:spcBef>
                        <a:spcAft>
                          <a:spcPts val="0"/>
                        </a:spcAft>
                        <a:buNone/>
                      </a:pPr>
                      <a:r>
                        <a:rPr lang="en"/>
                        <a:t>Models</a:t>
                      </a:r>
                      <a:endParaRPr/>
                    </a:p>
                  </a:txBody>
                  <a:tcPr marL="91425" marR="91425" marT="91425" marB="91425">
                    <a:lnL w="9525" cap="flat" cmpd="sng">
                      <a:solidFill>
                        <a:schemeClr val="dk2"/>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RMSE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MAE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388675">
                <a:tc>
                  <a:txBody>
                    <a:bodyPr/>
                    <a:lstStyle/>
                    <a:p>
                      <a:pPr marL="0" lvl="0" indent="0" algn="ctr" rtl="0">
                        <a:spcBef>
                          <a:spcPts val="0"/>
                        </a:spcBef>
                        <a:spcAft>
                          <a:spcPts val="0"/>
                        </a:spcAft>
                        <a:buNone/>
                      </a:pPr>
                      <a:r>
                        <a:rPr lang="en"/>
                        <a:t>LR</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2CC"/>
                    </a:solidFill>
                  </a:tcPr>
                </a:tc>
                <a:tc>
                  <a:txBody>
                    <a:bodyPr/>
                    <a:lstStyle/>
                    <a:p>
                      <a:pPr marL="0" lvl="0" indent="0" algn="r" rtl="0">
                        <a:spcBef>
                          <a:spcPts val="0"/>
                        </a:spcBef>
                        <a:spcAft>
                          <a:spcPts val="0"/>
                        </a:spcAft>
                        <a:buNone/>
                      </a:pPr>
                      <a:r>
                        <a:rPr lang="en"/>
                        <a:t>2,821,861</a:t>
                      </a:r>
                      <a:endParaRPr/>
                    </a:p>
                  </a:txBody>
                  <a:tcPr marL="91425" marR="91425" marT="91425" marB="91425">
                    <a:lnL w="9525" cap="flat" cmpd="sng">
                      <a:solidFill>
                        <a:schemeClr val="dk2"/>
                      </a:solidFill>
                      <a:prstDash val="solid"/>
                      <a:round/>
                      <a:headEnd type="none" w="sm" len="sm"/>
                      <a:tailEnd type="none" w="sm" len="sm"/>
                    </a:lnL>
                    <a:lnT w="9525" cap="flat" cmpd="sng">
                      <a:solidFill>
                        <a:srgbClr val="000000"/>
                      </a:solidFill>
                      <a:prstDash val="solid"/>
                      <a:round/>
                      <a:headEnd type="none" w="sm" len="sm"/>
                      <a:tailEnd type="none" w="sm" len="sm"/>
                    </a:lnT>
                  </a:tcPr>
                </a:tc>
                <a:tc>
                  <a:txBody>
                    <a:bodyPr/>
                    <a:lstStyle/>
                    <a:p>
                      <a:pPr marL="0" lvl="0" indent="0" algn="r" rtl="0">
                        <a:spcBef>
                          <a:spcPts val="0"/>
                        </a:spcBef>
                        <a:spcAft>
                          <a:spcPts val="0"/>
                        </a:spcAft>
                        <a:buNone/>
                      </a:pPr>
                      <a:r>
                        <a:rPr lang="en"/>
                        <a:t>2,391,181</a:t>
                      </a:r>
                      <a:endParaRPr/>
                    </a:p>
                  </a:txBody>
                  <a:tcPr marL="91425" marR="91425" marT="91425" marB="91425">
                    <a:lnT w="9525"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388675">
                <a:tc>
                  <a:txBody>
                    <a:bodyPr/>
                    <a:lstStyle/>
                    <a:p>
                      <a:pPr marL="0" lvl="0" indent="0" algn="ctr" rtl="0">
                        <a:spcBef>
                          <a:spcPts val="0"/>
                        </a:spcBef>
                        <a:spcAft>
                          <a:spcPts val="0"/>
                        </a:spcAft>
                        <a:buNone/>
                      </a:pPr>
                      <a:r>
                        <a:rPr lang="en"/>
                        <a:t>TSLM</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2CC"/>
                    </a:solidFill>
                  </a:tcPr>
                </a:tc>
                <a:tc>
                  <a:txBody>
                    <a:bodyPr/>
                    <a:lstStyle/>
                    <a:p>
                      <a:pPr marL="0" lvl="0" indent="0" algn="r" rtl="0">
                        <a:spcBef>
                          <a:spcPts val="0"/>
                        </a:spcBef>
                        <a:spcAft>
                          <a:spcPts val="0"/>
                        </a:spcAft>
                        <a:buNone/>
                      </a:pPr>
                      <a:r>
                        <a:rPr lang="en"/>
                        <a:t>1,220,888</a:t>
                      </a:r>
                      <a:endParaRPr/>
                    </a:p>
                  </a:txBody>
                  <a:tcPr marL="91425" marR="91425" marT="91425" marB="91425">
                    <a:lnL w="9525" cap="flat" cmpd="sng">
                      <a:solidFill>
                        <a:schemeClr val="dk2"/>
                      </a:solidFill>
                      <a:prstDash val="solid"/>
                      <a:round/>
                      <a:headEnd type="none" w="sm" len="sm"/>
                      <a:tailEnd type="none" w="sm" len="sm"/>
                    </a:lnL>
                    <a:lnB w="9525"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None/>
                      </a:pPr>
                      <a:r>
                        <a:rPr lang="en"/>
                        <a:t>1,007,208</a:t>
                      </a:r>
                      <a:endParaRPr/>
                    </a:p>
                  </a:txBody>
                  <a:tcPr marL="91425" marR="91425" marT="91425" marB="91425">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8675">
                <a:tc>
                  <a:txBody>
                    <a:bodyPr/>
                    <a:lstStyle/>
                    <a:p>
                      <a:pPr marL="0" lvl="0" indent="0" algn="ctr" rtl="0">
                        <a:spcBef>
                          <a:spcPts val="0"/>
                        </a:spcBef>
                        <a:spcAft>
                          <a:spcPts val="0"/>
                        </a:spcAft>
                        <a:buNone/>
                      </a:pPr>
                      <a:r>
                        <a:rPr lang="en"/>
                        <a:t>ARIMA</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2CC"/>
                    </a:solidFill>
                  </a:tcPr>
                </a:tc>
                <a:tc>
                  <a:txBody>
                    <a:bodyPr/>
                    <a:lstStyle/>
                    <a:p>
                      <a:pPr marL="0" lvl="0" indent="0" algn="r" rtl="0">
                        <a:spcBef>
                          <a:spcPts val="0"/>
                        </a:spcBef>
                        <a:spcAft>
                          <a:spcPts val="0"/>
                        </a:spcAft>
                        <a:buNone/>
                      </a:pPr>
                      <a:r>
                        <a:rPr lang="en"/>
                        <a:t>1,177,700</a:t>
                      </a:r>
                      <a:endParaRPr/>
                    </a:p>
                  </a:txBody>
                  <a:tcPr marL="91425" marR="91425" marT="91425" marB="91425">
                    <a:lnL w="9525" cap="flat" cmpd="sng">
                      <a:solidFill>
                        <a:schemeClr val="dk2"/>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a:t>938,397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8675">
                <a:tc>
                  <a:txBody>
                    <a:bodyPr/>
                    <a:lstStyle/>
                    <a:p>
                      <a:pPr marL="0" lvl="0" indent="0" algn="ctr" rtl="0">
                        <a:spcBef>
                          <a:spcPts val="0"/>
                        </a:spcBef>
                        <a:spcAft>
                          <a:spcPts val="0"/>
                        </a:spcAft>
                        <a:buNone/>
                      </a:pPr>
                      <a:r>
                        <a:rPr lang="en"/>
                        <a:t>ETS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2CC"/>
                    </a:solidFill>
                  </a:tcPr>
                </a:tc>
                <a:tc>
                  <a:txBody>
                    <a:bodyPr/>
                    <a:lstStyle/>
                    <a:p>
                      <a:pPr marL="0" lvl="0" indent="0" algn="r" rtl="0">
                        <a:spcBef>
                          <a:spcPts val="0"/>
                        </a:spcBef>
                        <a:spcAft>
                          <a:spcPts val="0"/>
                        </a:spcAft>
                        <a:buNone/>
                      </a:pPr>
                      <a:r>
                        <a:rPr lang="en"/>
                        <a:t>1,175,285</a:t>
                      </a:r>
                      <a:endParaRPr/>
                    </a:p>
                  </a:txBody>
                  <a:tcPr marL="91425" marR="91425" marT="91425" marB="91425">
                    <a:lnL w="9525" cap="flat" cmpd="sng">
                      <a:solidFill>
                        <a:schemeClr val="dk2"/>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a:t>970,414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8675">
                <a:tc>
                  <a:txBody>
                    <a:bodyPr/>
                    <a:lstStyle/>
                    <a:p>
                      <a:pPr marL="0" lvl="0" indent="0" algn="ctr" rtl="0">
                        <a:spcBef>
                          <a:spcPts val="0"/>
                        </a:spcBef>
                        <a:spcAft>
                          <a:spcPts val="0"/>
                        </a:spcAft>
                        <a:buNone/>
                      </a:pPr>
                      <a:r>
                        <a:rPr lang="en"/>
                        <a:t>DHR</a:t>
                      </a:r>
                      <a:endParaRPr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2CC"/>
                    </a:solidFill>
                  </a:tcPr>
                </a:tc>
                <a:tc>
                  <a:txBody>
                    <a:bodyPr/>
                    <a:lstStyle/>
                    <a:p>
                      <a:pPr marL="0" lvl="0" indent="0" algn="r" rtl="0">
                        <a:spcBef>
                          <a:spcPts val="0"/>
                        </a:spcBef>
                        <a:spcAft>
                          <a:spcPts val="0"/>
                        </a:spcAft>
                        <a:buNone/>
                      </a:pPr>
                      <a:r>
                        <a:rPr lang="en"/>
                        <a:t>1,540,094</a:t>
                      </a:r>
                      <a:endParaRPr b="1"/>
                    </a:p>
                  </a:txBody>
                  <a:tcPr marL="91425" marR="91425" marT="91425" marB="91425">
                    <a:lnL w="9525" cap="flat" cmpd="sng">
                      <a:solidFill>
                        <a:schemeClr val="dk2"/>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a:t>1,177,421</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8675">
                <a:tc>
                  <a:txBody>
                    <a:bodyPr/>
                    <a:lstStyle/>
                    <a:p>
                      <a:pPr marL="0" lvl="0" indent="0" algn="ctr" rtl="0">
                        <a:spcBef>
                          <a:spcPts val="0"/>
                        </a:spcBef>
                        <a:spcAft>
                          <a:spcPts val="0"/>
                        </a:spcAft>
                        <a:buNone/>
                      </a:pPr>
                      <a:r>
                        <a:rPr lang="en" b="1"/>
                        <a:t>BSTS</a:t>
                      </a:r>
                      <a:endParaRPr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2CC"/>
                    </a:solidFill>
                  </a:tcPr>
                </a:tc>
                <a:tc>
                  <a:txBody>
                    <a:bodyPr/>
                    <a:lstStyle/>
                    <a:p>
                      <a:pPr marL="0" lvl="0" indent="0" algn="r" rtl="0">
                        <a:spcBef>
                          <a:spcPts val="0"/>
                        </a:spcBef>
                        <a:spcAft>
                          <a:spcPts val="0"/>
                        </a:spcAft>
                        <a:buNone/>
                      </a:pPr>
                      <a:r>
                        <a:rPr lang="en" b="1"/>
                        <a:t>1,002,598</a:t>
                      </a:r>
                      <a:endParaRPr b="1"/>
                    </a:p>
                  </a:txBody>
                  <a:tcPr marL="91425" marR="91425" marT="91425" marB="91425">
                    <a:lnL w="9525" cap="flat" cmpd="sng">
                      <a:solidFill>
                        <a:schemeClr val="dk2"/>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b="1"/>
                        <a:t>787,623</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95" name="Google Shape;595;p37"/>
          <p:cNvSpPr txBox="1">
            <a:spLocks noGrp="1"/>
          </p:cNvSpPr>
          <p:nvPr>
            <p:ph type="body" idx="4294967295"/>
          </p:nvPr>
        </p:nvSpPr>
        <p:spPr>
          <a:xfrm>
            <a:off x="299050" y="1041425"/>
            <a:ext cx="4510800" cy="34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Why BSTS has the best performance?</a:t>
            </a:r>
            <a:endParaRPr sz="1200" b="1"/>
          </a:p>
          <a:p>
            <a:pPr marL="457200" lvl="0" indent="-304800" algn="l" rtl="0">
              <a:spcBef>
                <a:spcPts val="1200"/>
              </a:spcBef>
              <a:spcAft>
                <a:spcPts val="0"/>
              </a:spcAft>
              <a:buSzPts val="1200"/>
              <a:buChar char="●"/>
            </a:pPr>
            <a:r>
              <a:rPr lang="en" sz="1200"/>
              <a:t>Flexibility and transparency to add components and fine tune</a:t>
            </a:r>
            <a:endParaRPr sz="1200"/>
          </a:p>
          <a:p>
            <a:pPr marL="457200" lvl="0" indent="-304800" algn="l" rtl="0">
              <a:spcBef>
                <a:spcPts val="0"/>
              </a:spcBef>
              <a:spcAft>
                <a:spcPts val="0"/>
              </a:spcAft>
              <a:buSzPts val="1200"/>
              <a:buChar char="●"/>
            </a:pPr>
            <a:r>
              <a:rPr lang="en" sz="1200"/>
              <a:t>Can handle non-Gaussian distribution assumptions for the errors, better at capturing outliers</a:t>
            </a:r>
            <a:endParaRPr sz="1200"/>
          </a:p>
          <a:p>
            <a:pPr marL="457200" lvl="0" indent="-304800" algn="l" rtl="0">
              <a:spcBef>
                <a:spcPts val="0"/>
              </a:spcBef>
              <a:spcAft>
                <a:spcPts val="0"/>
              </a:spcAft>
              <a:buSzPts val="1200"/>
              <a:buChar char="●"/>
            </a:pPr>
            <a:r>
              <a:rPr lang="en" sz="1200"/>
              <a:t>The MCMC draws from the posterior predictive distribution automatically account for model uncertainty</a:t>
            </a:r>
            <a:endParaRPr sz="1200" baseline="30000"/>
          </a:p>
          <a:p>
            <a:pPr marL="0" lvl="0" indent="0" algn="l" rtl="0">
              <a:spcBef>
                <a:spcPts val="1200"/>
              </a:spcBef>
              <a:spcAft>
                <a:spcPts val="0"/>
              </a:spcAft>
              <a:buNone/>
            </a:pPr>
            <a:r>
              <a:rPr lang="en" sz="1200" b="1"/>
              <a:t>Why do other methods have worse performance?</a:t>
            </a:r>
            <a:endParaRPr sz="1200" b="1"/>
          </a:p>
          <a:p>
            <a:pPr marL="457200" lvl="0" indent="-304800" algn="l" rtl="0">
              <a:spcBef>
                <a:spcPts val="1200"/>
              </a:spcBef>
              <a:spcAft>
                <a:spcPts val="0"/>
              </a:spcAft>
              <a:buSzPts val="1200"/>
              <a:buChar char="●"/>
            </a:pPr>
            <a:r>
              <a:rPr lang="en" sz="1200"/>
              <a:t>Problem of ETS method is the model for test set is biased</a:t>
            </a:r>
            <a:endParaRPr sz="1200"/>
          </a:p>
          <a:p>
            <a:pPr marL="457200" lvl="0" indent="-304800" algn="l" rtl="0">
              <a:spcBef>
                <a:spcPts val="0"/>
              </a:spcBef>
              <a:spcAft>
                <a:spcPts val="0"/>
              </a:spcAft>
              <a:buSzPts val="1200"/>
              <a:buChar char="●"/>
            </a:pPr>
            <a:r>
              <a:rPr lang="en" sz="1200"/>
              <a:t>DHR is more useful when addressing longer seasonal period, while our data has a shorter period of seasonality--and models like ARIMA is sufficient to handle</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8"/>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601" name="Google Shape;601;p38"/>
          <p:cNvSpPr txBox="1">
            <a:spLocks noGrp="1"/>
          </p:cNvSpPr>
          <p:nvPr>
            <p:ph type="body" idx="4294967295"/>
          </p:nvPr>
        </p:nvSpPr>
        <p:spPr>
          <a:xfrm>
            <a:off x="328525" y="1147350"/>
            <a:ext cx="4055400" cy="3739500"/>
          </a:xfrm>
          <a:prstGeom prst="rect">
            <a:avLst/>
          </a:prstGeom>
        </p:spPr>
        <p:txBody>
          <a:bodyPr spcFirstLastPara="1" wrap="square" lIns="91425" tIns="91425" rIns="91425" bIns="91425" anchor="t" anchorCtr="0">
            <a:normAutofit lnSpcReduction="10000"/>
          </a:bodyPr>
          <a:lstStyle/>
          <a:p>
            <a:pPr marL="457200" lvl="0" indent="-330200" algn="l" rtl="0">
              <a:spcBef>
                <a:spcPts val="0"/>
              </a:spcBef>
              <a:spcAft>
                <a:spcPts val="0"/>
              </a:spcAft>
              <a:buSzPts val="1600"/>
              <a:buAutoNum type="arabicPeriod"/>
            </a:pPr>
            <a:r>
              <a:rPr lang="en" sz="1600"/>
              <a:t>Develop a predictive model for average of monthly energy consumption that accurately forecasts the energy usage pattern. </a:t>
            </a:r>
            <a:endParaRPr sz="1600"/>
          </a:p>
          <a:p>
            <a:pPr marL="457200" lvl="0" indent="-330200" algn="l" rtl="0">
              <a:spcBef>
                <a:spcPts val="0"/>
              </a:spcBef>
              <a:spcAft>
                <a:spcPts val="0"/>
              </a:spcAft>
              <a:buSzPts val="1600"/>
              <a:buAutoNum type="arabicPeriod"/>
            </a:pPr>
            <a:r>
              <a:rPr lang="en" sz="1600"/>
              <a:t>Enable energy providers, businesses, and households to plan for resource allocation, infrastructure upgrades, cost management.</a:t>
            </a:r>
            <a:endParaRPr sz="1600"/>
          </a:p>
          <a:p>
            <a:pPr marL="457200" lvl="0" indent="-330200" algn="l" rtl="0">
              <a:spcBef>
                <a:spcPts val="0"/>
              </a:spcBef>
              <a:spcAft>
                <a:spcPts val="0"/>
              </a:spcAft>
              <a:buSzPts val="1600"/>
              <a:buAutoNum type="arabicPeriod"/>
            </a:pPr>
            <a:r>
              <a:rPr lang="en" sz="1600"/>
              <a:t>Choose the BSTS model for optimal performance, minimal assumptions, and robust incorporation of uncertainty, enhancing its inferential capability</a:t>
            </a:r>
            <a:endParaRPr sz="1600"/>
          </a:p>
        </p:txBody>
      </p:sp>
      <p:sp>
        <p:nvSpPr>
          <p:cNvPr id="602" name="Google Shape;602;p38"/>
          <p:cNvSpPr txBox="1">
            <a:spLocks noGrp="1"/>
          </p:cNvSpPr>
          <p:nvPr>
            <p:ph type="title"/>
          </p:nvPr>
        </p:nvSpPr>
        <p:spPr>
          <a:xfrm>
            <a:off x="5488700" y="1526725"/>
            <a:ext cx="26982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Works</a:t>
            </a:r>
            <a:endParaRPr/>
          </a:p>
        </p:txBody>
      </p:sp>
      <p:sp>
        <p:nvSpPr>
          <p:cNvPr id="603" name="Google Shape;603;p38"/>
          <p:cNvSpPr/>
          <p:nvPr/>
        </p:nvSpPr>
        <p:spPr>
          <a:xfrm>
            <a:off x="4572000" y="0"/>
            <a:ext cx="4572000" cy="5143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txBox="1">
            <a:spLocks noGrp="1"/>
          </p:cNvSpPr>
          <p:nvPr>
            <p:ph type="body" idx="4294967295"/>
          </p:nvPr>
        </p:nvSpPr>
        <p:spPr>
          <a:xfrm>
            <a:off x="4906800" y="1147350"/>
            <a:ext cx="3686100" cy="31953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sz="1600"/>
              <a:t>Future work includes predicting consumption in different scales such as daily, hourly data.</a:t>
            </a:r>
            <a:endParaRPr sz="1600"/>
          </a:p>
          <a:p>
            <a:pPr marL="457200" lvl="0" indent="-330200" algn="l" rtl="0">
              <a:spcBef>
                <a:spcPts val="0"/>
              </a:spcBef>
              <a:spcAft>
                <a:spcPts val="0"/>
              </a:spcAft>
              <a:buSzPts val="1600"/>
              <a:buAutoNum type="arabicPeriod"/>
            </a:pPr>
            <a:r>
              <a:rPr lang="en" sz="1600"/>
              <a:t>Incorporate additional explanatory variables, such as specific events like holidays or weather conditions. </a:t>
            </a:r>
            <a:endParaRPr sz="1600"/>
          </a:p>
          <a:p>
            <a:pPr marL="457200" lvl="0" indent="-330200" algn="l" rtl="0">
              <a:spcBef>
                <a:spcPts val="0"/>
              </a:spcBef>
              <a:spcAft>
                <a:spcPts val="0"/>
              </a:spcAft>
              <a:buSzPts val="1600"/>
              <a:buAutoNum type="arabicPeriod"/>
            </a:pPr>
            <a:r>
              <a:rPr lang="en" sz="1600"/>
              <a:t>Experiment with more components with the BSTS to get better performance </a:t>
            </a:r>
            <a:endParaRPr sz="1600"/>
          </a:p>
        </p:txBody>
      </p:sp>
      <p:sp>
        <p:nvSpPr>
          <p:cNvPr id="605" name="Google Shape;605;p38"/>
          <p:cNvSpPr txBox="1">
            <a:spLocks noGrp="1"/>
          </p:cNvSpPr>
          <p:nvPr>
            <p:ph type="title"/>
          </p:nvPr>
        </p:nvSpPr>
        <p:spPr>
          <a:xfrm>
            <a:off x="5488700" y="141375"/>
            <a:ext cx="26982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Works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609"/>
        <p:cNvGrpSpPr/>
        <p:nvPr/>
      </p:nvGrpSpPr>
      <p:grpSpPr>
        <a:xfrm>
          <a:off x="0" y="0"/>
          <a:ext cx="0" cy="0"/>
          <a:chOff x="0" y="0"/>
          <a:chExt cx="0" cy="0"/>
        </a:xfrm>
      </p:grpSpPr>
      <p:sp>
        <p:nvSpPr>
          <p:cNvPr id="610" name="Google Shape;610;p39"/>
          <p:cNvSpPr txBox="1">
            <a:spLocks noGrp="1"/>
          </p:cNvSpPr>
          <p:nvPr>
            <p:ph type="title"/>
          </p:nvPr>
        </p:nvSpPr>
        <p:spPr>
          <a:xfrm>
            <a:off x="770400" y="141375"/>
            <a:ext cx="79923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Appendix</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770400" y="141375"/>
            <a:ext cx="79923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Appendix: Contribution</a:t>
            </a:r>
            <a:endParaRPr/>
          </a:p>
        </p:txBody>
      </p:sp>
      <p:graphicFrame>
        <p:nvGraphicFramePr>
          <p:cNvPr id="616" name="Google Shape;616;p40"/>
          <p:cNvGraphicFramePr/>
          <p:nvPr/>
        </p:nvGraphicFramePr>
        <p:xfrm>
          <a:off x="242888" y="1291675"/>
          <a:ext cx="3000000" cy="3000000"/>
        </p:xfrm>
        <a:graphic>
          <a:graphicData uri="http://schemas.openxmlformats.org/drawingml/2006/table">
            <a:tbl>
              <a:tblPr>
                <a:noFill/>
                <a:tableStyleId>{4E1B0867-BB7A-4453-A672-0299C16780E1}</a:tableStyleId>
              </a:tblPr>
              <a:tblGrid>
                <a:gridCol w="1181100">
                  <a:extLst>
                    <a:ext uri="{9D8B030D-6E8A-4147-A177-3AD203B41FA5}">
                      <a16:colId xmlns:a16="http://schemas.microsoft.com/office/drawing/2014/main" val="20000"/>
                    </a:ext>
                  </a:extLst>
                </a:gridCol>
                <a:gridCol w="1514475">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2200275">
                  <a:extLst>
                    <a:ext uri="{9D8B030D-6E8A-4147-A177-3AD203B41FA5}">
                      <a16:colId xmlns:a16="http://schemas.microsoft.com/office/drawing/2014/main" val="20003"/>
                    </a:ext>
                  </a:extLst>
                </a:gridCol>
                <a:gridCol w="2095500">
                  <a:extLst>
                    <a:ext uri="{9D8B030D-6E8A-4147-A177-3AD203B41FA5}">
                      <a16:colId xmlns:a16="http://schemas.microsoft.com/office/drawing/2014/main" val="20004"/>
                    </a:ext>
                  </a:extLst>
                </a:gridCol>
              </a:tblGrid>
              <a:tr h="0">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r>
                        <a:rPr lang="en" sz="1100"/>
                        <a:t>ARIMA</a:t>
                      </a:r>
                      <a:br>
                        <a:rPr lang="en" sz="1100"/>
                      </a:b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@Richard Yang</a:t>
                      </a:r>
                      <a:endParaRPr sz="1100"/>
                    </a:p>
                  </a:txBody>
                  <a:tcPr marL="63500" marR="63500" marT="63500" marB="63500"/>
                </a:tc>
                <a:tc>
                  <a:txBody>
                    <a:bodyPr/>
                    <a:lstStyle/>
                    <a:p>
                      <a:pPr marL="0" lvl="0" indent="0" algn="l" rtl="0">
                        <a:spcBef>
                          <a:spcPts val="0"/>
                        </a:spcBef>
                        <a:spcAft>
                          <a:spcPts val="0"/>
                        </a:spcAft>
                        <a:buNone/>
                      </a:pPr>
                      <a:r>
                        <a:rPr lang="en" sz="1100"/>
                        <a:t>Exponential smoothing</a:t>
                      </a:r>
                      <a:br>
                        <a:rPr lang="en" sz="1100"/>
                      </a:br>
                      <a:br>
                        <a:rPr lang="en" sz="1100"/>
                      </a:br>
                      <a:r>
                        <a:rPr lang="en" sz="1100"/>
                        <a:t>@Chenfeng Tsai</a:t>
                      </a:r>
                      <a:endParaRPr sz="1100"/>
                    </a:p>
                  </a:txBody>
                  <a:tcPr marL="63500" marR="63500" marT="63500" marB="63500"/>
                </a:tc>
                <a:tc>
                  <a:txBody>
                    <a:bodyPr/>
                    <a:lstStyle/>
                    <a:p>
                      <a:pPr marL="0" lvl="0" indent="0" algn="l" rtl="0">
                        <a:spcBef>
                          <a:spcPts val="0"/>
                        </a:spcBef>
                        <a:spcAft>
                          <a:spcPts val="0"/>
                        </a:spcAft>
                        <a:buNone/>
                      </a:pPr>
                      <a:r>
                        <a:rPr lang="en" sz="1100"/>
                        <a:t>Bayesian Structural Time Series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@Sam Zihao ding</a:t>
                      </a:r>
                      <a:endParaRPr sz="1100"/>
                    </a:p>
                  </a:txBody>
                  <a:tcPr marL="63500" marR="63500" marT="63500" marB="63500"/>
                </a:tc>
                <a:tc>
                  <a:txBody>
                    <a:bodyPr/>
                    <a:lstStyle/>
                    <a:p>
                      <a:pPr marL="0" lvl="0" indent="0" algn="l" rtl="0">
                        <a:spcBef>
                          <a:spcPts val="0"/>
                        </a:spcBef>
                        <a:spcAft>
                          <a:spcPts val="0"/>
                        </a:spcAft>
                        <a:buNone/>
                      </a:pPr>
                      <a:r>
                        <a:rPr lang="en" sz="1100"/>
                        <a:t>Dynamic Harmonic Regression</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@Han Jiang</a:t>
                      </a:r>
                      <a:endParaRPr sz="1100"/>
                    </a:p>
                  </a:txBody>
                  <a:tcPr marL="63500" marR="63500" marT="63500" marB="63500"/>
                </a:tc>
                <a:extLst>
                  <a:ext uri="{0D108BD9-81ED-4DB2-BD59-A6C34878D82A}">
                    <a16:rowId xmlns:a16="http://schemas.microsoft.com/office/drawing/2014/main" val="10000"/>
                  </a:ext>
                </a:extLst>
              </a:tr>
              <a:tr h="266700">
                <a:tc>
                  <a:txBody>
                    <a:bodyPr/>
                    <a:lstStyle/>
                    <a:p>
                      <a:pPr marL="0" lvl="0" indent="0" algn="l" rtl="0">
                        <a:spcBef>
                          <a:spcPts val="0"/>
                        </a:spcBef>
                        <a:spcAft>
                          <a:spcPts val="0"/>
                        </a:spcAft>
                        <a:buNone/>
                      </a:pPr>
                      <a:r>
                        <a:rPr lang="en" sz="1100"/>
                        <a:t>EDA (general)</a:t>
                      </a:r>
                      <a:endParaRPr sz="1100"/>
                    </a:p>
                  </a:txBody>
                  <a:tcPr marL="63500" marR="63500" marT="63500" marB="63500"/>
                </a:tc>
                <a:tc gridSpan="4">
                  <a:txBody>
                    <a:bodyPr/>
                    <a:lstStyle/>
                    <a:p>
                      <a:pPr marL="0" lvl="0" indent="0" algn="l" rtl="0">
                        <a:lnSpc>
                          <a:spcPct val="115000"/>
                        </a:lnSpc>
                        <a:spcBef>
                          <a:spcPts val="0"/>
                        </a:spcBef>
                        <a:spcAft>
                          <a:spcPts val="0"/>
                        </a:spcAft>
                        <a:buNone/>
                      </a:pPr>
                      <a:r>
                        <a:rPr lang="en" sz="1100">
                          <a:uFill>
                            <a:noFill/>
                          </a:uFill>
                          <a:hlinkClick r:id="rId3"/>
                        </a:rPr>
                        <a:t>Han Jiang</a:t>
                      </a:r>
                      <a:endParaRPr sz="1100"/>
                    </a:p>
                    <a:p>
                      <a:pPr marL="457200" lvl="0" indent="-298450" algn="l" rtl="0">
                        <a:lnSpc>
                          <a:spcPct val="115000"/>
                        </a:lnSpc>
                        <a:spcBef>
                          <a:spcPts val="0"/>
                        </a:spcBef>
                        <a:spcAft>
                          <a:spcPts val="0"/>
                        </a:spcAft>
                        <a:buSzPts val="1100"/>
                        <a:buChar char="●"/>
                      </a:pPr>
                      <a:r>
                        <a:rPr lang="en" sz="1100"/>
                        <a:t>Seasonality</a:t>
                      </a:r>
                      <a:endParaRPr sz="1100" strike="sngStrike"/>
                    </a:p>
                    <a:p>
                      <a:pPr marL="457200" lvl="0" indent="-298450" algn="l" rtl="0">
                        <a:lnSpc>
                          <a:spcPct val="115000"/>
                        </a:lnSpc>
                        <a:spcBef>
                          <a:spcPts val="0"/>
                        </a:spcBef>
                        <a:spcAft>
                          <a:spcPts val="0"/>
                        </a:spcAft>
                        <a:buSzPts val="1100"/>
                        <a:buChar char="●"/>
                      </a:pPr>
                      <a:r>
                        <a:rPr lang="en" sz="1100"/>
                        <a:t>Trend Decomposition &amp; Detrend</a:t>
                      </a:r>
                      <a:endParaRPr sz="1100"/>
                    </a:p>
                    <a:p>
                      <a:pPr marL="457200" lvl="0" indent="-298450" algn="l" rtl="0">
                        <a:lnSpc>
                          <a:spcPct val="115000"/>
                        </a:lnSpc>
                        <a:spcBef>
                          <a:spcPts val="0"/>
                        </a:spcBef>
                        <a:spcAft>
                          <a:spcPts val="0"/>
                        </a:spcAft>
                        <a:buSzPts val="1100"/>
                        <a:buChar char="●"/>
                      </a:pPr>
                      <a:r>
                        <a:rPr lang="en" sz="1100"/>
                        <a:t>ACF / PACF</a:t>
                      </a:r>
                      <a:endParaRPr sz="1100"/>
                    </a:p>
                    <a:p>
                      <a:pPr marL="457200" lvl="0" indent="-298450" algn="l" rtl="0">
                        <a:lnSpc>
                          <a:spcPct val="115000"/>
                        </a:lnSpc>
                        <a:spcBef>
                          <a:spcPts val="0"/>
                        </a:spcBef>
                        <a:spcAft>
                          <a:spcPts val="0"/>
                        </a:spcAft>
                        <a:buSzPts val="1100"/>
                        <a:buChar char="●"/>
                      </a:pPr>
                      <a:r>
                        <a:rPr lang="en" sz="1100"/>
                        <a:t>KPSS &amp; Box-Cox</a:t>
                      </a:r>
                      <a:endParaRPr sz="1100"/>
                    </a:p>
                    <a:p>
                      <a:pPr marL="457200" lvl="0" indent="-298450" algn="l" rtl="0">
                        <a:lnSpc>
                          <a:spcPct val="115000"/>
                        </a:lnSpc>
                        <a:spcBef>
                          <a:spcPts val="0"/>
                        </a:spcBef>
                        <a:spcAft>
                          <a:spcPts val="0"/>
                        </a:spcAft>
                        <a:buSzPts val="1100"/>
                        <a:buChar char="●"/>
                      </a:pPr>
                      <a:r>
                        <a:rPr lang="en" sz="1100"/>
                        <a:t>Paradigm</a:t>
                      </a:r>
                      <a:endParaRPr sz="1100"/>
                    </a:p>
                  </a:txBody>
                  <a:tcPr marL="63500" marR="63500" marT="63500" marB="63500"/>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21275">
                <a:tc>
                  <a:txBody>
                    <a:bodyPr/>
                    <a:lstStyle/>
                    <a:p>
                      <a:pPr marL="0" lvl="0" indent="0" algn="l" rtl="0">
                        <a:spcBef>
                          <a:spcPts val="0"/>
                        </a:spcBef>
                        <a:spcAft>
                          <a:spcPts val="0"/>
                        </a:spcAft>
                        <a:buNone/>
                      </a:pPr>
                      <a:r>
                        <a:rPr lang="en" sz="1100"/>
                        <a:t>Model Building &amp; Training</a:t>
                      </a:r>
                      <a:endParaRPr sz="1100"/>
                    </a:p>
                  </a:txBody>
                  <a:tcPr marL="63500" marR="63500" marT="63500" marB="63500"/>
                </a:tc>
                <a:tc>
                  <a:txBody>
                    <a:bodyPr/>
                    <a:lstStyle/>
                    <a:p>
                      <a:pPr marL="0" lvl="0" indent="0" algn="l" rtl="0">
                        <a:spcBef>
                          <a:spcPts val="0"/>
                        </a:spcBef>
                        <a:spcAft>
                          <a:spcPts val="0"/>
                        </a:spcAft>
                        <a:buNone/>
                      </a:pPr>
                      <a:r>
                        <a:rPr lang="en" sz="1100"/>
                        <a:t>ARIMA &amp; SARIMA</a:t>
                      </a:r>
                      <a:endParaRPr sz="1100"/>
                    </a:p>
                  </a:txBody>
                  <a:tcPr marL="63500" marR="63500" marT="63500" marB="63500"/>
                </a:tc>
                <a:tc>
                  <a:txBody>
                    <a:bodyPr/>
                    <a:lstStyle/>
                    <a:p>
                      <a:pPr marL="0" lvl="0" indent="0" algn="l" rtl="0">
                        <a:spcBef>
                          <a:spcPts val="0"/>
                        </a:spcBef>
                        <a:spcAft>
                          <a:spcPts val="0"/>
                        </a:spcAft>
                        <a:buNone/>
                      </a:pPr>
                      <a:r>
                        <a:rPr lang="en" sz="1100"/>
                        <a:t>Holt-winters + arima for residuals</a:t>
                      </a:r>
                      <a:endParaRPr sz="1100"/>
                    </a:p>
                  </a:txBody>
                  <a:tcPr marL="63500" marR="63500" marT="63500" marB="63500"/>
                </a:tc>
                <a:tc>
                  <a:txBody>
                    <a:bodyPr/>
                    <a:lstStyle/>
                    <a:p>
                      <a:pPr marL="0" lvl="0" indent="0" algn="l" rtl="0">
                        <a:spcBef>
                          <a:spcPts val="0"/>
                        </a:spcBef>
                        <a:spcAft>
                          <a:spcPts val="0"/>
                        </a:spcAft>
                        <a:buNone/>
                      </a:pPr>
                      <a:r>
                        <a:rPr lang="en" sz="1100"/>
                        <a:t>BSTS</a:t>
                      </a:r>
                      <a:endParaRPr sz="1100"/>
                    </a:p>
                  </a:txBody>
                  <a:tcPr marL="63500" marR="63500" marT="63500" marB="63500"/>
                </a:tc>
                <a:tc>
                  <a:txBody>
                    <a:bodyPr/>
                    <a:lstStyle/>
                    <a:p>
                      <a:pPr marL="0" lvl="0" indent="0" algn="l" rtl="0">
                        <a:spcBef>
                          <a:spcPts val="0"/>
                        </a:spcBef>
                        <a:spcAft>
                          <a:spcPts val="0"/>
                        </a:spcAft>
                        <a:buNone/>
                      </a:pPr>
                      <a:r>
                        <a:rPr lang="en" sz="1100"/>
                        <a:t>LR and TSLM</a:t>
                      </a:r>
                      <a:endParaRPr sz="1100"/>
                    </a:p>
                    <a:p>
                      <a:pPr marL="0" lvl="0" indent="0" algn="l" rtl="0">
                        <a:spcBef>
                          <a:spcPts val="0"/>
                        </a:spcBef>
                        <a:spcAft>
                          <a:spcPts val="0"/>
                        </a:spcAft>
                        <a:buNone/>
                      </a:pPr>
                      <a:r>
                        <a:rPr lang="en" sz="1100"/>
                        <a:t>DHR with auto.arima</a:t>
                      </a:r>
                      <a:endParaRPr sz="1100"/>
                    </a:p>
                  </a:txBody>
                  <a:tcPr marL="63500" marR="63500" marT="63500" marB="63500"/>
                </a:tc>
                <a:extLst>
                  <a:ext uri="{0D108BD9-81ED-4DB2-BD59-A6C34878D82A}">
                    <a16:rowId xmlns:a16="http://schemas.microsoft.com/office/drawing/2014/main" val="10002"/>
                  </a:ext>
                </a:extLst>
              </a:tr>
              <a:tr h="266700">
                <a:tc>
                  <a:txBody>
                    <a:bodyPr/>
                    <a:lstStyle/>
                    <a:p>
                      <a:pPr marL="0" lvl="0" indent="0" algn="l" rtl="0">
                        <a:spcBef>
                          <a:spcPts val="0"/>
                        </a:spcBef>
                        <a:spcAft>
                          <a:spcPts val="0"/>
                        </a:spcAft>
                        <a:buNone/>
                      </a:pPr>
                      <a:r>
                        <a:rPr lang="en" sz="1100"/>
                        <a:t>Slide Deck</a:t>
                      </a:r>
                      <a:endParaRPr sz="1100"/>
                    </a:p>
                  </a:txBody>
                  <a:tcPr marL="63500" marR="63500" marT="63500" marB="63500"/>
                </a:tc>
                <a:tc>
                  <a:txBody>
                    <a:bodyPr/>
                    <a:lstStyle/>
                    <a:p>
                      <a:pPr marL="457200" lvl="0" indent="-298450" algn="l" rtl="0">
                        <a:spcBef>
                          <a:spcPts val="0"/>
                        </a:spcBef>
                        <a:spcAft>
                          <a:spcPts val="0"/>
                        </a:spcAft>
                        <a:buSzPts val="1100"/>
                        <a:buChar char="●"/>
                      </a:pPr>
                      <a:r>
                        <a:rPr lang="en" sz="1100"/>
                        <a:t>Modeling</a:t>
                      </a:r>
                      <a:endParaRPr sz="1100"/>
                    </a:p>
                    <a:p>
                      <a:pPr marL="457200" lvl="0" indent="-298450" algn="l" rtl="0">
                        <a:spcBef>
                          <a:spcPts val="0"/>
                        </a:spcBef>
                        <a:spcAft>
                          <a:spcPts val="0"/>
                        </a:spcAft>
                        <a:buSzPts val="1100"/>
                        <a:buChar char="●"/>
                      </a:pPr>
                      <a:r>
                        <a:rPr lang="en" sz="1100"/>
                        <a:t>Business Problem</a:t>
                      </a:r>
                      <a:endParaRPr sz="1100"/>
                    </a:p>
                  </a:txBody>
                  <a:tcPr marL="63500" marR="63500" marT="63500" marB="63500"/>
                </a:tc>
                <a:tc>
                  <a:txBody>
                    <a:bodyPr/>
                    <a:lstStyle/>
                    <a:p>
                      <a:pPr marL="457200" lvl="0" indent="-298450" algn="l" rtl="0">
                        <a:spcBef>
                          <a:spcPts val="0"/>
                        </a:spcBef>
                        <a:spcAft>
                          <a:spcPts val="0"/>
                        </a:spcAft>
                        <a:buSzPts val="1100"/>
                        <a:buChar char="●"/>
                      </a:pPr>
                      <a:r>
                        <a:rPr lang="en" sz="1100"/>
                        <a:t>Modeling</a:t>
                      </a:r>
                      <a:endParaRPr sz="1100"/>
                    </a:p>
                    <a:p>
                      <a:pPr marL="457200" lvl="0" indent="-298450" algn="l" rtl="0">
                        <a:spcBef>
                          <a:spcPts val="0"/>
                        </a:spcBef>
                        <a:spcAft>
                          <a:spcPts val="0"/>
                        </a:spcAft>
                        <a:buSzPts val="1100"/>
                        <a:buChar char="●"/>
                      </a:pPr>
                      <a:r>
                        <a:rPr lang="en" sz="1100"/>
                        <a:t>Conclusion </a:t>
                      </a:r>
                      <a:endParaRPr sz="1100"/>
                    </a:p>
                  </a:txBody>
                  <a:tcPr marL="63500" marR="63500" marT="63500" marB="63500"/>
                </a:tc>
                <a:tc>
                  <a:txBody>
                    <a:bodyPr/>
                    <a:lstStyle/>
                    <a:p>
                      <a:pPr marL="457200" lvl="0" indent="-298450" algn="l" rtl="0">
                        <a:spcBef>
                          <a:spcPts val="0"/>
                        </a:spcBef>
                        <a:spcAft>
                          <a:spcPts val="0"/>
                        </a:spcAft>
                        <a:buSzPts val="1100"/>
                        <a:buChar char="●"/>
                      </a:pPr>
                      <a:r>
                        <a:rPr lang="en" sz="1100"/>
                        <a:t>Modeling</a:t>
                      </a:r>
                      <a:endParaRPr sz="1100"/>
                    </a:p>
                    <a:p>
                      <a:pPr marL="457200" lvl="0" indent="-298450" algn="l" rtl="0">
                        <a:spcBef>
                          <a:spcPts val="0"/>
                        </a:spcBef>
                        <a:spcAft>
                          <a:spcPts val="0"/>
                        </a:spcAft>
                        <a:buSzPts val="1100"/>
                        <a:buChar char="●"/>
                      </a:pPr>
                      <a:r>
                        <a:rPr lang="en" sz="1100"/>
                        <a:t>Model Comparison</a:t>
                      </a:r>
                      <a:endParaRPr sz="1100"/>
                    </a:p>
                  </a:txBody>
                  <a:tcPr marL="63500" marR="63500" marT="63500" marB="63500"/>
                </a:tc>
                <a:tc>
                  <a:txBody>
                    <a:bodyPr/>
                    <a:lstStyle/>
                    <a:p>
                      <a:pPr marL="457200" lvl="0" indent="-298450" algn="l" rtl="0">
                        <a:spcBef>
                          <a:spcPts val="0"/>
                        </a:spcBef>
                        <a:spcAft>
                          <a:spcPts val="0"/>
                        </a:spcAft>
                        <a:buSzPts val="1100"/>
                        <a:buChar char="●"/>
                      </a:pPr>
                      <a:r>
                        <a:rPr lang="en" sz="1100"/>
                        <a:t>Modeling</a:t>
                      </a:r>
                      <a:endParaRPr sz="1100"/>
                    </a:p>
                    <a:p>
                      <a:pPr marL="457200" lvl="0" indent="-298450" algn="l" rtl="0">
                        <a:spcBef>
                          <a:spcPts val="0"/>
                        </a:spcBef>
                        <a:spcAft>
                          <a:spcPts val="0"/>
                        </a:spcAft>
                        <a:buSzPts val="1100"/>
                        <a:buChar char="●"/>
                      </a:pPr>
                      <a:r>
                        <a:rPr lang="en" sz="1100"/>
                        <a:t>EDA &amp; Data Overview</a:t>
                      </a:r>
                      <a:endParaRPr sz="1100"/>
                    </a:p>
                  </a:txBody>
                  <a:tcPr marL="63500" marR="63500" marT="63500" marB="63500"/>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1"/>
          <p:cNvSpPr txBox="1">
            <a:spLocks noGrp="1"/>
          </p:cNvSpPr>
          <p:nvPr>
            <p:ph type="title"/>
          </p:nvPr>
        </p:nvSpPr>
        <p:spPr>
          <a:xfrm>
            <a:off x="770400" y="141375"/>
            <a:ext cx="79923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Appendix: U.S. Electricity Consumption by Sector</a:t>
            </a:r>
            <a:endParaRPr/>
          </a:p>
        </p:txBody>
      </p:sp>
      <p:pic>
        <p:nvPicPr>
          <p:cNvPr id="622" name="Google Shape;622;p41"/>
          <p:cNvPicPr preferRelativeResize="0"/>
          <p:nvPr/>
        </p:nvPicPr>
        <p:blipFill>
          <a:blip r:embed="rId3">
            <a:alphaModFix/>
          </a:blip>
          <a:stretch>
            <a:fillRect/>
          </a:stretch>
        </p:blipFill>
        <p:spPr>
          <a:xfrm>
            <a:off x="1758650" y="924175"/>
            <a:ext cx="5626711" cy="3698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5"/>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is Energy Consumption Critical?</a:t>
            </a:r>
            <a:endParaRPr/>
          </a:p>
        </p:txBody>
      </p:sp>
      <p:sp>
        <p:nvSpPr>
          <p:cNvPr id="308" name="Google Shape;308;p15"/>
          <p:cNvSpPr txBox="1"/>
          <p:nvPr/>
        </p:nvSpPr>
        <p:spPr>
          <a:xfrm>
            <a:off x="8060750" y="4654225"/>
            <a:ext cx="10755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Nunito"/>
                <a:ea typeface="Nunito"/>
                <a:cs typeface="Nunito"/>
                <a:sym typeface="Nunito"/>
                <a:hlinkClick r:id="rId3" action="ppaction://hlinksldjump"/>
              </a:rPr>
              <a:t>Source</a:t>
            </a:r>
            <a:endParaRPr>
              <a:latin typeface="Nunito"/>
              <a:ea typeface="Nunito"/>
              <a:cs typeface="Nunito"/>
              <a:sym typeface="Nunito"/>
            </a:endParaRPr>
          </a:p>
        </p:txBody>
      </p:sp>
      <p:grpSp>
        <p:nvGrpSpPr>
          <p:cNvPr id="309" name="Google Shape;309;p15"/>
          <p:cNvGrpSpPr/>
          <p:nvPr/>
        </p:nvGrpSpPr>
        <p:grpSpPr>
          <a:xfrm>
            <a:off x="5767461" y="974065"/>
            <a:ext cx="2885215" cy="2636669"/>
            <a:chOff x="5632317" y="1189775"/>
            <a:chExt cx="3305700" cy="3483050"/>
          </a:xfrm>
        </p:grpSpPr>
        <p:sp>
          <p:nvSpPr>
            <p:cNvPr id="310" name="Google Shape;310;p15"/>
            <p:cNvSpPr/>
            <p:nvPr/>
          </p:nvSpPr>
          <p:spPr>
            <a:xfrm>
              <a:off x="5632317" y="1189775"/>
              <a:ext cx="3305700" cy="6690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Unstable Consumption Quantity</a:t>
              </a:r>
              <a:endParaRPr>
                <a:solidFill>
                  <a:srgbClr val="FFFFFF"/>
                </a:solidFill>
                <a:latin typeface="Roboto"/>
                <a:ea typeface="Roboto"/>
                <a:cs typeface="Roboto"/>
                <a:sym typeface="Roboto"/>
              </a:endParaRPr>
            </a:p>
          </p:txBody>
        </p:sp>
        <p:sp>
          <p:nvSpPr>
            <p:cNvPr id="311" name="Google Shape;311;p15"/>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100">
                  <a:solidFill>
                    <a:schemeClr val="dk2"/>
                  </a:solidFill>
                  <a:latin typeface="Nunito"/>
                  <a:ea typeface="Nunito"/>
                  <a:cs typeface="Nunito"/>
                  <a:sym typeface="Nunito"/>
                </a:rPr>
                <a:t>The energy sector is characterized by significant fluctuations due to supply-demand imbalances, geopolitical tensions, and other macroeconomic factors. Therefore, it is very challenging to construct a robust model to provide accurate predictions.</a:t>
              </a:r>
              <a:endParaRPr sz="1100">
                <a:latin typeface="Roboto"/>
                <a:ea typeface="Roboto"/>
                <a:cs typeface="Roboto"/>
                <a:sym typeface="Roboto"/>
              </a:endParaRPr>
            </a:p>
          </p:txBody>
        </p:sp>
      </p:grpSp>
      <p:grpSp>
        <p:nvGrpSpPr>
          <p:cNvPr id="312" name="Google Shape;312;p15"/>
          <p:cNvGrpSpPr/>
          <p:nvPr/>
        </p:nvGrpSpPr>
        <p:grpSpPr>
          <a:xfrm>
            <a:off x="851575" y="974227"/>
            <a:ext cx="3095734" cy="2636507"/>
            <a:chOff x="0" y="1189989"/>
            <a:chExt cx="3546900" cy="3482836"/>
          </a:xfrm>
        </p:grpSpPr>
        <p:sp>
          <p:nvSpPr>
            <p:cNvPr id="313" name="Google Shape;313;p15"/>
            <p:cNvSpPr/>
            <p:nvPr/>
          </p:nvSpPr>
          <p:spPr>
            <a:xfrm>
              <a:off x="0" y="1189989"/>
              <a:ext cx="35469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Important Macroeconomic Indicator </a:t>
              </a:r>
              <a:endParaRPr>
                <a:solidFill>
                  <a:srgbClr val="FFFFFF"/>
                </a:solidFill>
                <a:latin typeface="Roboto"/>
                <a:ea typeface="Roboto"/>
                <a:cs typeface="Roboto"/>
                <a:sym typeface="Roboto"/>
              </a:endParaRPr>
            </a:p>
          </p:txBody>
        </p:sp>
        <p:sp>
          <p:nvSpPr>
            <p:cNvPr id="314" name="Google Shape;314;p15"/>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chemeClr val="dk2"/>
                  </a:solidFill>
                  <a:latin typeface="Nunito"/>
                  <a:ea typeface="Nunito"/>
                  <a:cs typeface="Nunito"/>
                  <a:sym typeface="Nunito"/>
                </a:rPr>
                <a:t>Following the pandemic, there has been a surge in energy consumption, leading to elevated prices. This, in turn, has contributed to heightened inflation rates and triggered economic recession.</a:t>
              </a:r>
              <a:endParaRPr sz="1200">
                <a:latin typeface="Roboto"/>
                <a:ea typeface="Roboto"/>
                <a:cs typeface="Roboto"/>
                <a:sym typeface="Roboto"/>
              </a:endParaRPr>
            </a:p>
          </p:txBody>
        </p:sp>
      </p:grpSp>
      <p:grpSp>
        <p:nvGrpSpPr>
          <p:cNvPr id="315" name="Google Shape;315;p15"/>
          <p:cNvGrpSpPr/>
          <p:nvPr/>
        </p:nvGrpSpPr>
        <p:grpSpPr>
          <a:xfrm>
            <a:off x="3421276" y="974065"/>
            <a:ext cx="2885215" cy="2636669"/>
            <a:chOff x="2944204" y="1189775"/>
            <a:chExt cx="3305700" cy="3483050"/>
          </a:xfrm>
        </p:grpSpPr>
        <p:sp>
          <p:nvSpPr>
            <p:cNvPr id="316" name="Google Shape;316;p15"/>
            <p:cNvSpPr/>
            <p:nvPr/>
          </p:nvSpPr>
          <p:spPr>
            <a:xfrm>
              <a:off x="2944204" y="1189775"/>
              <a:ext cx="33057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Households Financial Pressure</a:t>
              </a:r>
              <a:endParaRPr>
                <a:solidFill>
                  <a:srgbClr val="FFFFFF"/>
                </a:solidFill>
                <a:latin typeface="Roboto"/>
                <a:ea typeface="Roboto"/>
                <a:cs typeface="Roboto"/>
                <a:sym typeface="Roboto"/>
              </a:endParaRPr>
            </a:p>
          </p:txBody>
        </p:sp>
        <p:sp>
          <p:nvSpPr>
            <p:cNvPr id="317" name="Google Shape;317;p15"/>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dk2"/>
                  </a:solidFill>
                  <a:latin typeface="Nunito"/>
                  <a:ea typeface="Nunito"/>
                  <a:cs typeface="Nunito"/>
                  <a:sym typeface="Nunito"/>
                </a:rPr>
                <a:t>About 20% of U.S. households have missed or made a late payment on their utility bill in the last month. Families with an income of $50,000 or less are struggling the most to absorb higher energy costs. </a:t>
              </a:r>
              <a:endParaRPr sz="1100">
                <a:solidFill>
                  <a:schemeClr val="dk2"/>
                </a:solidFill>
                <a:latin typeface="Nunito"/>
                <a:ea typeface="Nunito"/>
                <a:cs typeface="Nunito"/>
                <a:sym typeface="Nunito"/>
              </a:endParaRPr>
            </a:p>
            <a:p>
              <a:pPr marL="0" lvl="0" indent="0" algn="l" rtl="0">
                <a:lnSpc>
                  <a:spcPct val="115000"/>
                </a:lnSpc>
                <a:spcBef>
                  <a:spcPts val="1200"/>
                </a:spcBef>
                <a:spcAft>
                  <a:spcPts val="1200"/>
                </a:spcAft>
                <a:buNone/>
              </a:pPr>
              <a:endParaRPr sz="1100">
                <a:solidFill>
                  <a:schemeClr val="dk2"/>
                </a:solidFill>
                <a:latin typeface="Nunito"/>
                <a:ea typeface="Nunito"/>
                <a:cs typeface="Nunito"/>
                <a:sym typeface="Nuni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2"/>
          <p:cNvSpPr txBox="1">
            <a:spLocks noGrp="1"/>
          </p:cNvSpPr>
          <p:nvPr>
            <p:ph type="title"/>
          </p:nvPr>
        </p:nvSpPr>
        <p:spPr>
          <a:xfrm>
            <a:off x="770400" y="141375"/>
            <a:ext cx="79923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Appendix: Seasonal Differencing </a:t>
            </a:r>
            <a:endParaRPr/>
          </a:p>
        </p:txBody>
      </p:sp>
      <p:pic>
        <p:nvPicPr>
          <p:cNvPr id="628" name="Google Shape;628;p42"/>
          <p:cNvPicPr preferRelativeResize="0"/>
          <p:nvPr/>
        </p:nvPicPr>
        <p:blipFill>
          <a:blip r:embed="rId3">
            <a:alphaModFix/>
          </a:blip>
          <a:stretch>
            <a:fillRect/>
          </a:stretch>
        </p:blipFill>
        <p:spPr>
          <a:xfrm>
            <a:off x="1577800" y="1072625"/>
            <a:ext cx="5988390" cy="3698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3"/>
          <p:cNvSpPr txBox="1">
            <a:spLocks noGrp="1"/>
          </p:cNvSpPr>
          <p:nvPr>
            <p:ph type="title"/>
          </p:nvPr>
        </p:nvSpPr>
        <p:spPr>
          <a:xfrm>
            <a:off x="770400" y="141375"/>
            <a:ext cx="79923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Appendix: BSTS Components </a:t>
            </a:r>
            <a:endParaRPr/>
          </a:p>
        </p:txBody>
      </p:sp>
      <p:pic>
        <p:nvPicPr>
          <p:cNvPr id="634" name="Google Shape;634;p43"/>
          <p:cNvPicPr preferRelativeResize="0"/>
          <p:nvPr/>
        </p:nvPicPr>
        <p:blipFill>
          <a:blip r:embed="rId3">
            <a:alphaModFix/>
          </a:blip>
          <a:stretch>
            <a:fillRect/>
          </a:stretch>
        </p:blipFill>
        <p:spPr>
          <a:xfrm>
            <a:off x="152400" y="1140675"/>
            <a:ext cx="8839204" cy="35650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4"/>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Appendix: QQ Plot for BSTS</a:t>
            </a:r>
            <a:endParaRPr/>
          </a:p>
        </p:txBody>
      </p:sp>
      <p:pic>
        <p:nvPicPr>
          <p:cNvPr id="640" name="Google Shape;640;p44"/>
          <p:cNvPicPr preferRelativeResize="0"/>
          <p:nvPr/>
        </p:nvPicPr>
        <p:blipFill>
          <a:blip r:embed="rId3">
            <a:alphaModFix/>
          </a:blip>
          <a:stretch>
            <a:fillRect/>
          </a:stretch>
        </p:blipFill>
        <p:spPr>
          <a:xfrm>
            <a:off x="1102300" y="1140675"/>
            <a:ext cx="6456599" cy="3698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6"/>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Benefits of Understanding Trend</a:t>
            </a:r>
            <a:endParaRPr/>
          </a:p>
        </p:txBody>
      </p:sp>
      <p:grpSp>
        <p:nvGrpSpPr>
          <p:cNvPr id="323" name="Google Shape;323;p16"/>
          <p:cNvGrpSpPr/>
          <p:nvPr/>
        </p:nvGrpSpPr>
        <p:grpSpPr>
          <a:xfrm>
            <a:off x="770342" y="4005975"/>
            <a:ext cx="7474875" cy="938545"/>
            <a:chOff x="1593000" y="2322568"/>
            <a:chExt cx="5957975" cy="643500"/>
          </a:xfrm>
        </p:grpSpPr>
        <p:sp>
          <p:nvSpPr>
            <p:cNvPr id="324" name="Google Shape;324;p1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Risk Mitigation</a:t>
              </a:r>
              <a:endParaRPr sz="1000">
                <a:solidFill>
                  <a:srgbClr val="FFFFFF"/>
                </a:solidFill>
                <a:latin typeface="Roboto"/>
                <a:ea typeface="Roboto"/>
                <a:cs typeface="Roboto"/>
                <a:sym typeface="Roboto"/>
              </a:endParaRPr>
            </a:p>
          </p:txBody>
        </p:sp>
        <p:sp>
          <p:nvSpPr>
            <p:cNvPr id="328" name="Google Shape;328;p1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330" name="Google Shape;330;p1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Hedge against price swings.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Reduce financial exposure.</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Proactively manage market volatility.</a:t>
              </a:r>
              <a:endParaRPr sz="800">
                <a:solidFill>
                  <a:srgbClr val="A72A1E"/>
                </a:solidFill>
                <a:latin typeface="Roboto"/>
                <a:ea typeface="Roboto"/>
                <a:cs typeface="Roboto"/>
                <a:sym typeface="Roboto"/>
              </a:endParaRPr>
            </a:p>
          </p:txBody>
        </p:sp>
      </p:grpSp>
      <p:grpSp>
        <p:nvGrpSpPr>
          <p:cNvPr id="331" name="Google Shape;331;p16"/>
          <p:cNvGrpSpPr/>
          <p:nvPr/>
        </p:nvGrpSpPr>
        <p:grpSpPr>
          <a:xfrm>
            <a:off x="770342" y="3050850"/>
            <a:ext cx="7474875" cy="938545"/>
            <a:chOff x="1593000" y="2322568"/>
            <a:chExt cx="5957975" cy="643500"/>
          </a:xfrm>
        </p:grpSpPr>
        <p:sp>
          <p:nvSpPr>
            <p:cNvPr id="332" name="Google Shape;332;p1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Competitive Advantage</a:t>
              </a:r>
              <a:endParaRPr sz="1000">
                <a:solidFill>
                  <a:srgbClr val="FFFFFF"/>
                </a:solidFill>
                <a:latin typeface="Roboto"/>
                <a:ea typeface="Roboto"/>
                <a:cs typeface="Roboto"/>
                <a:sym typeface="Roboto"/>
              </a:endParaRPr>
            </a:p>
          </p:txBody>
        </p:sp>
        <p:sp>
          <p:nvSpPr>
            <p:cNvPr id="336" name="Google Shape;336;p1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338" name="Google Shape;338;p1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Outperform market peers.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Enhance brand trustworthiness.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Secure favorable contract terms.</a:t>
              </a:r>
              <a:endParaRPr sz="800">
                <a:solidFill>
                  <a:srgbClr val="A72A1E"/>
                </a:solidFill>
                <a:latin typeface="Roboto"/>
                <a:ea typeface="Roboto"/>
                <a:cs typeface="Roboto"/>
                <a:sym typeface="Roboto"/>
              </a:endParaRPr>
            </a:p>
          </p:txBody>
        </p:sp>
      </p:grpSp>
      <p:grpSp>
        <p:nvGrpSpPr>
          <p:cNvPr id="339" name="Google Shape;339;p16"/>
          <p:cNvGrpSpPr/>
          <p:nvPr/>
        </p:nvGrpSpPr>
        <p:grpSpPr>
          <a:xfrm>
            <a:off x="770342" y="2095686"/>
            <a:ext cx="7474875" cy="938545"/>
            <a:chOff x="1593000" y="2322568"/>
            <a:chExt cx="5957975" cy="643500"/>
          </a:xfrm>
        </p:grpSpPr>
        <p:sp>
          <p:nvSpPr>
            <p:cNvPr id="340" name="Google Shape;340;p1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Strategic Planning</a:t>
              </a:r>
              <a:endParaRPr sz="1000">
                <a:solidFill>
                  <a:srgbClr val="FFFFFF"/>
                </a:solidFill>
                <a:latin typeface="Roboto"/>
                <a:ea typeface="Roboto"/>
                <a:cs typeface="Roboto"/>
                <a:sym typeface="Roboto"/>
              </a:endParaRPr>
            </a:p>
          </p:txBody>
        </p:sp>
        <p:sp>
          <p:nvSpPr>
            <p:cNvPr id="344" name="Google Shape;344;p1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346" name="Google Shape;346;p1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Align operations with price trends.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Maximize productivity during low costs.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Enhance financial forecasting accuracy.</a:t>
              </a:r>
              <a:endParaRPr sz="800">
                <a:solidFill>
                  <a:srgbClr val="A72A1E"/>
                </a:solidFill>
                <a:latin typeface="Roboto"/>
                <a:ea typeface="Roboto"/>
                <a:cs typeface="Roboto"/>
                <a:sym typeface="Roboto"/>
              </a:endParaRPr>
            </a:p>
          </p:txBody>
        </p:sp>
      </p:grpSp>
      <p:grpSp>
        <p:nvGrpSpPr>
          <p:cNvPr id="347" name="Google Shape;347;p16"/>
          <p:cNvGrpSpPr/>
          <p:nvPr/>
        </p:nvGrpSpPr>
        <p:grpSpPr>
          <a:xfrm>
            <a:off x="770342" y="1140573"/>
            <a:ext cx="7474875" cy="938545"/>
            <a:chOff x="1593000" y="2322568"/>
            <a:chExt cx="5957975" cy="643500"/>
          </a:xfrm>
        </p:grpSpPr>
        <p:sp>
          <p:nvSpPr>
            <p:cNvPr id="348" name="Google Shape;348;p1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100" b="1">
                  <a:solidFill>
                    <a:schemeClr val="lt1"/>
                  </a:solidFill>
                  <a:latin typeface="Nunito"/>
                  <a:ea typeface="Nunito"/>
                  <a:cs typeface="Nunito"/>
                  <a:sym typeface="Nunito"/>
                </a:rPr>
                <a:t>Cost Savings</a:t>
              </a:r>
              <a:endParaRPr sz="1000">
                <a:solidFill>
                  <a:schemeClr val="lt1"/>
                </a:solidFill>
                <a:latin typeface="Roboto"/>
                <a:ea typeface="Roboto"/>
                <a:cs typeface="Roboto"/>
                <a:sym typeface="Roboto"/>
              </a:endParaRPr>
            </a:p>
          </p:txBody>
        </p:sp>
        <p:sp>
          <p:nvSpPr>
            <p:cNvPr id="352" name="Google Shape;352;p1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54" name="Google Shape;354;p1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Optimize purchase decisions.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Minimize operational expenses.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Boost overall profitability.</a:t>
              </a:r>
              <a:endParaRPr sz="800">
                <a:solidFill>
                  <a:srgbClr val="A72A1E"/>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Overview</a:t>
            </a:r>
            <a:endParaRPr/>
          </a:p>
        </p:txBody>
      </p:sp>
      <p:sp>
        <p:nvSpPr>
          <p:cNvPr id="360" name="Google Shape;360;p17"/>
          <p:cNvSpPr/>
          <p:nvPr/>
        </p:nvSpPr>
        <p:spPr>
          <a:xfrm>
            <a:off x="1026581" y="1280717"/>
            <a:ext cx="585868" cy="929113"/>
          </a:xfrm>
          <a:custGeom>
            <a:avLst/>
            <a:gdLst/>
            <a:ahLst/>
            <a:cxnLst/>
            <a:rect l="l" t="t" r="r" b="b"/>
            <a:pathLst>
              <a:path w="433" h="595" extrusionOk="0">
                <a:moveTo>
                  <a:pt x="0" y="595"/>
                </a:moveTo>
                <a:lnTo>
                  <a:pt x="433" y="450"/>
                </a:lnTo>
                <a:lnTo>
                  <a:pt x="433" y="0"/>
                </a:lnTo>
                <a:lnTo>
                  <a:pt x="0" y="321"/>
                </a:lnTo>
                <a:lnTo>
                  <a:pt x="0" y="595"/>
                </a:lnTo>
                <a:close/>
              </a:path>
            </a:pathLst>
          </a:custGeom>
          <a:solidFill>
            <a:srgbClr val="BFBFB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Nunito"/>
              <a:ea typeface="Nunito"/>
              <a:cs typeface="Nunito"/>
              <a:sym typeface="Nunito"/>
            </a:endParaRPr>
          </a:p>
        </p:txBody>
      </p:sp>
      <p:sp>
        <p:nvSpPr>
          <p:cNvPr id="361" name="Google Shape;361;p17"/>
          <p:cNvSpPr/>
          <p:nvPr/>
        </p:nvSpPr>
        <p:spPr>
          <a:xfrm>
            <a:off x="1026581" y="2033376"/>
            <a:ext cx="585868" cy="829175"/>
          </a:xfrm>
          <a:custGeom>
            <a:avLst/>
            <a:gdLst/>
            <a:ahLst/>
            <a:cxnLst/>
            <a:rect l="l" t="t" r="r" b="b"/>
            <a:pathLst>
              <a:path w="433" h="531" extrusionOk="0">
                <a:moveTo>
                  <a:pt x="0" y="418"/>
                </a:moveTo>
                <a:lnTo>
                  <a:pt x="433" y="531"/>
                </a:lnTo>
                <a:lnTo>
                  <a:pt x="433" y="0"/>
                </a:lnTo>
                <a:lnTo>
                  <a:pt x="0" y="145"/>
                </a:lnTo>
                <a:lnTo>
                  <a:pt x="0" y="418"/>
                </a:lnTo>
                <a:close/>
              </a:path>
            </a:pathLst>
          </a:custGeom>
          <a:solidFill>
            <a:srgbClr val="A2A2A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Nunito"/>
              <a:ea typeface="Nunito"/>
              <a:cs typeface="Nunito"/>
              <a:sym typeface="Nunito"/>
            </a:endParaRPr>
          </a:p>
        </p:txBody>
      </p:sp>
      <p:sp>
        <p:nvSpPr>
          <p:cNvPr id="362" name="Google Shape;362;p17"/>
          <p:cNvSpPr/>
          <p:nvPr/>
        </p:nvSpPr>
        <p:spPr>
          <a:xfrm>
            <a:off x="1026581" y="2736068"/>
            <a:ext cx="585868" cy="929113"/>
          </a:xfrm>
          <a:custGeom>
            <a:avLst/>
            <a:gdLst/>
            <a:ahLst/>
            <a:cxnLst/>
            <a:rect l="l" t="t" r="r" b="b"/>
            <a:pathLst>
              <a:path w="433" h="595" extrusionOk="0">
                <a:moveTo>
                  <a:pt x="0" y="274"/>
                </a:moveTo>
                <a:lnTo>
                  <a:pt x="433" y="595"/>
                </a:lnTo>
                <a:lnTo>
                  <a:pt x="433" y="113"/>
                </a:lnTo>
                <a:lnTo>
                  <a:pt x="0" y="0"/>
                </a:lnTo>
                <a:lnTo>
                  <a:pt x="0" y="274"/>
                </a:lnTo>
                <a:close/>
              </a:path>
            </a:pathLst>
          </a:custGeom>
          <a:solidFill>
            <a:srgbClr val="BFBFB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Nunito"/>
              <a:ea typeface="Nunito"/>
              <a:cs typeface="Nunito"/>
              <a:sym typeface="Nunito"/>
            </a:endParaRPr>
          </a:p>
        </p:txBody>
      </p:sp>
      <p:sp>
        <p:nvSpPr>
          <p:cNvPr id="363" name="Google Shape;363;p17"/>
          <p:cNvSpPr/>
          <p:nvPr/>
        </p:nvSpPr>
        <p:spPr>
          <a:xfrm>
            <a:off x="1026581" y="3213898"/>
            <a:ext cx="585868" cy="1178959"/>
          </a:xfrm>
          <a:custGeom>
            <a:avLst/>
            <a:gdLst/>
            <a:ahLst/>
            <a:cxnLst/>
            <a:rect l="l" t="t" r="r" b="b"/>
            <a:pathLst>
              <a:path w="433" h="755" extrusionOk="0">
                <a:moveTo>
                  <a:pt x="0" y="273"/>
                </a:moveTo>
                <a:lnTo>
                  <a:pt x="433" y="755"/>
                </a:lnTo>
                <a:lnTo>
                  <a:pt x="433" y="321"/>
                </a:lnTo>
                <a:lnTo>
                  <a:pt x="0" y="0"/>
                </a:lnTo>
                <a:lnTo>
                  <a:pt x="0" y="273"/>
                </a:lnTo>
                <a:close/>
              </a:path>
            </a:pathLst>
          </a:custGeom>
          <a:solidFill>
            <a:srgbClr val="A2A2A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Nunito"/>
              <a:ea typeface="Nunito"/>
              <a:cs typeface="Nunito"/>
              <a:sym typeface="Nunito"/>
            </a:endParaRPr>
          </a:p>
        </p:txBody>
      </p:sp>
      <p:sp>
        <p:nvSpPr>
          <p:cNvPr id="364" name="Google Shape;364;p17"/>
          <p:cNvSpPr/>
          <p:nvPr/>
        </p:nvSpPr>
        <p:spPr>
          <a:xfrm>
            <a:off x="340075" y="1781970"/>
            <a:ext cx="650700" cy="4278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Nunito"/>
                <a:ea typeface="Nunito"/>
                <a:cs typeface="Nunito"/>
                <a:sym typeface="Nunito"/>
              </a:rPr>
              <a:t>1</a:t>
            </a:r>
            <a:endParaRPr sz="1400" i="0" u="none" strike="noStrike" cap="none">
              <a:solidFill>
                <a:srgbClr val="000000"/>
              </a:solidFill>
              <a:latin typeface="Nunito"/>
              <a:ea typeface="Nunito"/>
              <a:cs typeface="Nunito"/>
              <a:sym typeface="Nunito"/>
            </a:endParaRPr>
          </a:p>
        </p:txBody>
      </p:sp>
      <p:sp>
        <p:nvSpPr>
          <p:cNvPr id="365" name="Google Shape;365;p17"/>
          <p:cNvSpPr/>
          <p:nvPr/>
        </p:nvSpPr>
        <p:spPr>
          <a:xfrm>
            <a:off x="340075" y="2259800"/>
            <a:ext cx="650700" cy="426300"/>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Nunito"/>
                <a:ea typeface="Nunito"/>
                <a:cs typeface="Nunito"/>
                <a:sym typeface="Nunito"/>
              </a:rPr>
              <a:t>2</a:t>
            </a:r>
            <a:endParaRPr sz="1400" i="0" u="none" strike="noStrike" cap="none">
              <a:solidFill>
                <a:srgbClr val="000000"/>
              </a:solidFill>
              <a:latin typeface="Nunito"/>
              <a:ea typeface="Nunito"/>
              <a:cs typeface="Nunito"/>
              <a:sym typeface="Nunito"/>
            </a:endParaRPr>
          </a:p>
        </p:txBody>
      </p:sp>
      <p:sp>
        <p:nvSpPr>
          <p:cNvPr id="366" name="Google Shape;366;p17"/>
          <p:cNvSpPr/>
          <p:nvPr/>
        </p:nvSpPr>
        <p:spPr>
          <a:xfrm>
            <a:off x="340075" y="2736068"/>
            <a:ext cx="650700" cy="4278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Nunito"/>
                <a:ea typeface="Nunito"/>
                <a:cs typeface="Nunito"/>
                <a:sym typeface="Nunito"/>
              </a:rPr>
              <a:t>3</a:t>
            </a:r>
            <a:endParaRPr sz="1400" i="0" u="none" strike="noStrike" cap="none">
              <a:solidFill>
                <a:srgbClr val="000000"/>
              </a:solidFill>
              <a:latin typeface="Nunito"/>
              <a:ea typeface="Nunito"/>
              <a:cs typeface="Nunito"/>
              <a:sym typeface="Nunito"/>
            </a:endParaRPr>
          </a:p>
        </p:txBody>
      </p:sp>
      <p:sp>
        <p:nvSpPr>
          <p:cNvPr id="367" name="Google Shape;367;p17"/>
          <p:cNvSpPr/>
          <p:nvPr/>
        </p:nvSpPr>
        <p:spPr>
          <a:xfrm>
            <a:off x="340075" y="3213898"/>
            <a:ext cx="650700" cy="426300"/>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Nunito"/>
                <a:ea typeface="Nunito"/>
                <a:cs typeface="Nunito"/>
                <a:sym typeface="Nunito"/>
              </a:rPr>
              <a:t>4</a:t>
            </a:r>
            <a:endParaRPr sz="1400" i="0" u="none" strike="noStrike" cap="none">
              <a:solidFill>
                <a:srgbClr val="000000"/>
              </a:solidFill>
              <a:latin typeface="Nunito"/>
              <a:ea typeface="Nunito"/>
              <a:cs typeface="Nunito"/>
              <a:sym typeface="Nunito"/>
            </a:endParaRPr>
          </a:p>
        </p:txBody>
      </p:sp>
      <p:sp>
        <p:nvSpPr>
          <p:cNvPr id="368" name="Google Shape;368;p17"/>
          <p:cNvSpPr/>
          <p:nvPr/>
        </p:nvSpPr>
        <p:spPr>
          <a:xfrm>
            <a:off x="1648139" y="1280717"/>
            <a:ext cx="7003384" cy="702691"/>
          </a:xfrm>
          <a:custGeom>
            <a:avLst/>
            <a:gdLst/>
            <a:ahLst/>
            <a:cxnLst/>
            <a:rect l="l" t="t" r="r" b="b"/>
            <a:pathLst>
              <a:path w="2053" h="450" extrusionOk="0">
                <a:moveTo>
                  <a:pt x="0" y="450"/>
                </a:moveTo>
                <a:lnTo>
                  <a:pt x="0" y="0"/>
                </a:lnTo>
                <a:lnTo>
                  <a:pt x="1893" y="0"/>
                </a:lnTo>
                <a:lnTo>
                  <a:pt x="2053" y="225"/>
                </a:lnTo>
                <a:lnTo>
                  <a:pt x="1893" y="450"/>
                </a:lnTo>
                <a:lnTo>
                  <a:pt x="0" y="450"/>
                </a:lnTo>
                <a:close/>
              </a:path>
            </a:pathLst>
          </a:custGeom>
          <a:solidFill>
            <a:srgbClr val="F3F3F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Nunito"/>
              <a:ea typeface="Nunito"/>
              <a:cs typeface="Nunito"/>
              <a:sym typeface="Nunito"/>
            </a:endParaRPr>
          </a:p>
        </p:txBody>
      </p:sp>
      <p:sp>
        <p:nvSpPr>
          <p:cNvPr id="369" name="Google Shape;369;p17"/>
          <p:cNvSpPr/>
          <p:nvPr/>
        </p:nvSpPr>
        <p:spPr>
          <a:xfrm>
            <a:off x="1648139" y="2033376"/>
            <a:ext cx="7003384" cy="829175"/>
          </a:xfrm>
          <a:custGeom>
            <a:avLst/>
            <a:gdLst/>
            <a:ahLst/>
            <a:cxnLst/>
            <a:rect l="l" t="t" r="r" b="b"/>
            <a:pathLst>
              <a:path w="2053" h="531" extrusionOk="0">
                <a:moveTo>
                  <a:pt x="0" y="0"/>
                </a:moveTo>
                <a:lnTo>
                  <a:pt x="0" y="531"/>
                </a:lnTo>
                <a:lnTo>
                  <a:pt x="1893" y="531"/>
                </a:lnTo>
                <a:lnTo>
                  <a:pt x="2053" y="273"/>
                </a:lnTo>
                <a:lnTo>
                  <a:pt x="1893" y="0"/>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Nunito"/>
              <a:ea typeface="Nunito"/>
              <a:cs typeface="Nunito"/>
              <a:sym typeface="Nunito"/>
            </a:endParaRPr>
          </a:p>
        </p:txBody>
      </p:sp>
      <p:sp>
        <p:nvSpPr>
          <p:cNvPr id="370" name="Google Shape;370;p17"/>
          <p:cNvSpPr/>
          <p:nvPr/>
        </p:nvSpPr>
        <p:spPr>
          <a:xfrm>
            <a:off x="1648139" y="2912521"/>
            <a:ext cx="7003384" cy="752660"/>
          </a:xfrm>
          <a:custGeom>
            <a:avLst/>
            <a:gdLst/>
            <a:ahLst/>
            <a:cxnLst/>
            <a:rect l="l" t="t" r="r" b="b"/>
            <a:pathLst>
              <a:path w="2053" h="482" extrusionOk="0">
                <a:moveTo>
                  <a:pt x="0" y="482"/>
                </a:moveTo>
                <a:lnTo>
                  <a:pt x="0" y="0"/>
                </a:lnTo>
                <a:lnTo>
                  <a:pt x="1893" y="0"/>
                </a:lnTo>
                <a:lnTo>
                  <a:pt x="2053" y="241"/>
                </a:lnTo>
                <a:lnTo>
                  <a:pt x="1893" y="482"/>
                </a:lnTo>
                <a:lnTo>
                  <a:pt x="0" y="482"/>
                </a:lnTo>
                <a:close/>
              </a:path>
            </a:pathLst>
          </a:custGeom>
          <a:solidFill>
            <a:srgbClr val="F3F3F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Nunito"/>
              <a:ea typeface="Nunito"/>
              <a:cs typeface="Nunito"/>
              <a:sym typeface="Nunito"/>
            </a:endParaRPr>
          </a:p>
        </p:txBody>
      </p:sp>
      <p:sp>
        <p:nvSpPr>
          <p:cNvPr id="371" name="Google Shape;371;p17"/>
          <p:cNvSpPr/>
          <p:nvPr/>
        </p:nvSpPr>
        <p:spPr>
          <a:xfrm>
            <a:off x="1648139" y="3715151"/>
            <a:ext cx="7003384" cy="677706"/>
          </a:xfrm>
          <a:custGeom>
            <a:avLst/>
            <a:gdLst/>
            <a:ahLst/>
            <a:cxnLst/>
            <a:rect l="l" t="t" r="r" b="b"/>
            <a:pathLst>
              <a:path w="2053" h="434" extrusionOk="0">
                <a:moveTo>
                  <a:pt x="0" y="0"/>
                </a:moveTo>
                <a:lnTo>
                  <a:pt x="0" y="434"/>
                </a:lnTo>
                <a:lnTo>
                  <a:pt x="1893" y="434"/>
                </a:lnTo>
                <a:lnTo>
                  <a:pt x="2053" y="225"/>
                </a:lnTo>
                <a:lnTo>
                  <a:pt x="1893" y="0"/>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Nunito"/>
              <a:ea typeface="Nunito"/>
              <a:cs typeface="Nunito"/>
              <a:sym typeface="Nunito"/>
            </a:endParaRPr>
          </a:p>
        </p:txBody>
      </p:sp>
      <p:sp>
        <p:nvSpPr>
          <p:cNvPr id="372" name="Google Shape;372;p17"/>
          <p:cNvSpPr txBox="1"/>
          <p:nvPr/>
        </p:nvSpPr>
        <p:spPr>
          <a:xfrm>
            <a:off x="1723893" y="1516563"/>
            <a:ext cx="2739600" cy="231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a:solidFill>
                  <a:srgbClr val="434343"/>
                </a:solidFill>
                <a:latin typeface="Nunito"/>
                <a:ea typeface="Nunito"/>
                <a:cs typeface="Nunito"/>
                <a:sym typeface="Nunito"/>
              </a:rPr>
              <a:t>PJM Interconnection LLC (PJM)</a:t>
            </a:r>
            <a:endParaRPr sz="1500" b="1" i="0" u="none" strike="noStrike" cap="none">
              <a:solidFill>
                <a:srgbClr val="434343"/>
              </a:solidFill>
              <a:latin typeface="Nunito"/>
              <a:ea typeface="Nunito"/>
              <a:cs typeface="Nunito"/>
              <a:sym typeface="Nunito"/>
            </a:endParaRPr>
          </a:p>
        </p:txBody>
      </p:sp>
      <p:sp>
        <p:nvSpPr>
          <p:cNvPr id="373" name="Google Shape;373;p17"/>
          <p:cNvSpPr txBox="1"/>
          <p:nvPr/>
        </p:nvSpPr>
        <p:spPr>
          <a:xfrm>
            <a:off x="1724431" y="2332463"/>
            <a:ext cx="2623500" cy="231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434343"/>
                </a:solidFill>
                <a:latin typeface="Nunito"/>
                <a:ea typeface="Nunito"/>
                <a:cs typeface="Nunito"/>
                <a:sym typeface="Nunito"/>
              </a:rPr>
              <a:t>Data Size</a:t>
            </a:r>
            <a:endParaRPr sz="1500" b="1" i="0" u="none" strike="noStrike" cap="none">
              <a:solidFill>
                <a:srgbClr val="434343"/>
              </a:solidFill>
              <a:latin typeface="Nunito"/>
              <a:ea typeface="Nunito"/>
              <a:cs typeface="Nunito"/>
              <a:sym typeface="Nunito"/>
            </a:endParaRPr>
          </a:p>
        </p:txBody>
      </p:sp>
      <p:sp>
        <p:nvSpPr>
          <p:cNvPr id="374" name="Google Shape;374;p17"/>
          <p:cNvSpPr txBox="1"/>
          <p:nvPr/>
        </p:nvSpPr>
        <p:spPr>
          <a:xfrm>
            <a:off x="1724419" y="3938500"/>
            <a:ext cx="2623500" cy="231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a:solidFill>
                  <a:srgbClr val="434343"/>
                </a:solidFill>
                <a:latin typeface="Nunito"/>
                <a:ea typeface="Nunito"/>
                <a:cs typeface="Nunito"/>
                <a:sym typeface="Nunito"/>
              </a:rPr>
              <a:t>Train / Test Split</a:t>
            </a:r>
            <a:endParaRPr sz="1500" b="1" i="0" u="none" strike="noStrike" cap="none">
              <a:solidFill>
                <a:srgbClr val="434343"/>
              </a:solidFill>
              <a:latin typeface="Nunito"/>
              <a:ea typeface="Nunito"/>
              <a:cs typeface="Nunito"/>
              <a:sym typeface="Nunito"/>
            </a:endParaRPr>
          </a:p>
        </p:txBody>
      </p:sp>
      <p:sp>
        <p:nvSpPr>
          <p:cNvPr id="375" name="Google Shape;375;p17"/>
          <p:cNvSpPr txBox="1"/>
          <p:nvPr/>
        </p:nvSpPr>
        <p:spPr>
          <a:xfrm>
            <a:off x="1723875" y="3046113"/>
            <a:ext cx="2739600" cy="461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a:solidFill>
                  <a:srgbClr val="434343"/>
                </a:solidFill>
                <a:latin typeface="Nunito"/>
                <a:ea typeface="Nunito"/>
                <a:cs typeface="Nunito"/>
                <a:sym typeface="Nunito"/>
              </a:rPr>
              <a:t>Data Cleaning &amp; downsampling</a:t>
            </a:r>
            <a:endParaRPr sz="1500" b="1" i="0" u="none" strike="noStrike" cap="none">
              <a:solidFill>
                <a:srgbClr val="434343"/>
              </a:solidFill>
              <a:latin typeface="Nunito"/>
              <a:ea typeface="Nunito"/>
              <a:cs typeface="Nunito"/>
              <a:sym typeface="Nunito"/>
            </a:endParaRPr>
          </a:p>
        </p:txBody>
      </p:sp>
      <p:sp>
        <p:nvSpPr>
          <p:cNvPr id="376" name="Google Shape;376;p17"/>
          <p:cNvSpPr/>
          <p:nvPr/>
        </p:nvSpPr>
        <p:spPr>
          <a:xfrm>
            <a:off x="4574914" y="1364694"/>
            <a:ext cx="3563100" cy="484800"/>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 sz="1300" i="0" u="none" strike="noStrike" cap="none">
                <a:solidFill>
                  <a:srgbClr val="434343"/>
                </a:solidFill>
                <a:latin typeface="Nunito"/>
                <a:ea typeface="Nunito"/>
                <a:cs typeface="Nunito"/>
                <a:sym typeface="Nunito"/>
              </a:rPr>
              <a:t>Contains </a:t>
            </a:r>
            <a:r>
              <a:rPr lang="en" sz="1300">
                <a:solidFill>
                  <a:srgbClr val="434343"/>
                </a:solidFill>
                <a:latin typeface="Nunito"/>
                <a:ea typeface="Nunito"/>
                <a:cs typeface="Nunito"/>
                <a:sym typeface="Nunito"/>
              </a:rPr>
              <a:t>hourly</a:t>
            </a:r>
            <a:r>
              <a:rPr lang="en" sz="1300" i="0" u="none" strike="noStrike" cap="none">
                <a:solidFill>
                  <a:srgbClr val="434343"/>
                </a:solidFill>
                <a:latin typeface="Nunito"/>
                <a:ea typeface="Nunito"/>
                <a:cs typeface="Nunito"/>
                <a:sym typeface="Nunito"/>
              </a:rPr>
              <a:t> </a:t>
            </a:r>
            <a:r>
              <a:rPr lang="en" sz="1300">
                <a:solidFill>
                  <a:srgbClr val="434343"/>
                </a:solidFill>
                <a:latin typeface="Nunito"/>
                <a:ea typeface="Nunito"/>
                <a:cs typeface="Nunito"/>
                <a:sym typeface="Nunito"/>
              </a:rPr>
              <a:t>energy consumption</a:t>
            </a:r>
            <a:r>
              <a:rPr lang="en" sz="1300" i="0" u="none" strike="noStrike" cap="none">
                <a:solidFill>
                  <a:srgbClr val="434343"/>
                </a:solidFill>
                <a:latin typeface="Nunito"/>
                <a:ea typeface="Nunito"/>
                <a:cs typeface="Nunito"/>
                <a:sym typeface="Nunito"/>
              </a:rPr>
              <a:t> </a:t>
            </a:r>
            <a:r>
              <a:rPr lang="en" sz="1300">
                <a:solidFill>
                  <a:srgbClr val="434343"/>
                </a:solidFill>
                <a:latin typeface="Nunito"/>
                <a:ea typeface="Nunito"/>
                <a:cs typeface="Nunito"/>
                <a:sym typeface="Nunito"/>
              </a:rPr>
              <a:t>from 2002 to 2018</a:t>
            </a:r>
            <a:endParaRPr sz="1300" i="0" u="none" strike="noStrike" cap="none">
              <a:solidFill>
                <a:srgbClr val="434343"/>
              </a:solidFill>
              <a:latin typeface="Nunito"/>
              <a:ea typeface="Nunito"/>
              <a:cs typeface="Nunito"/>
              <a:sym typeface="Nunito"/>
            </a:endParaRPr>
          </a:p>
        </p:txBody>
      </p:sp>
      <p:sp>
        <p:nvSpPr>
          <p:cNvPr id="377" name="Google Shape;377;p17"/>
          <p:cNvSpPr/>
          <p:nvPr/>
        </p:nvSpPr>
        <p:spPr>
          <a:xfrm>
            <a:off x="4574889" y="3859219"/>
            <a:ext cx="3563100" cy="484800"/>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 sz="1300">
                <a:solidFill>
                  <a:srgbClr val="434343"/>
                </a:solidFill>
                <a:latin typeface="Nunito"/>
                <a:ea typeface="Nunito"/>
                <a:cs typeface="Nunito"/>
                <a:sym typeface="Nunito"/>
              </a:rPr>
              <a:t>Train 75%, Test 15% (36 months)</a:t>
            </a:r>
            <a:endParaRPr sz="1300" i="0" u="none" strike="noStrike" cap="none">
              <a:solidFill>
                <a:srgbClr val="434343"/>
              </a:solidFill>
              <a:latin typeface="Nunito"/>
              <a:ea typeface="Nunito"/>
              <a:cs typeface="Nunito"/>
              <a:sym typeface="Nunito"/>
            </a:endParaRPr>
          </a:p>
        </p:txBody>
      </p:sp>
      <p:sp>
        <p:nvSpPr>
          <p:cNvPr id="378" name="Google Shape;378;p17"/>
          <p:cNvSpPr/>
          <p:nvPr/>
        </p:nvSpPr>
        <p:spPr>
          <a:xfrm>
            <a:off x="4573889" y="2205556"/>
            <a:ext cx="3563100" cy="484800"/>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 sz="1300">
                <a:solidFill>
                  <a:srgbClr val="434343"/>
                </a:solidFill>
                <a:latin typeface="Nunito"/>
                <a:ea typeface="Nunito"/>
                <a:cs typeface="Nunito"/>
                <a:sym typeface="Nunito"/>
              </a:rPr>
              <a:t>2 columns (energy &amp; time), 145k hourly observations -&gt; 200 months </a:t>
            </a:r>
            <a:endParaRPr sz="1300">
              <a:solidFill>
                <a:srgbClr val="434343"/>
              </a:solidFill>
              <a:latin typeface="Nunito"/>
              <a:ea typeface="Nunito"/>
              <a:cs typeface="Nunito"/>
              <a:sym typeface="Nunito"/>
            </a:endParaRPr>
          </a:p>
          <a:p>
            <a:pPr marL="0" marR="0" lvl="0" indent="0" algn="l" rtl="0">
              <a:lnSpc>
                <a:spcPct val="115000"/>
              </a:lnSpc>
              <a:spcBef>
                <a:spcPts val="0"/>
              </a:spcBef>
              <a:spcAft>
                <a:spcPts val="0"/>
              </a:spcAft>
              <a:buClr>
                <a:srgbClr val="000000"/>
              </a:buClr>
              <a:buSzPts val="1300"/>
              <a:buFont typeface="Arial"/>
              <a:buNone/>
            </a:pPr>
            <a:r>
              <a:rPr lang="en" sz="1300">
                <a:solidFill>
                  <a:srgbClr val="434343"/>
                </a:solidFill>
                <a:latin typeface="Nunito"/>
                <a:ea typeface="Nunito"/>
                <a:cs typeface="Nunito"/>
                <a:sym typeface="Nunito"/>
              </a:rPr>
              <a:t>(after transformation)</a:t>
            </a:r>
            <a:endParaRPr sz="1300" i="0" u="none" strike="noStrike" cap="none">
              <a:solidFill>
                <a:srgbClr val="434343"/>
              </a:solidFill>
              <a:latin typeface="Nunito"/>
              <a:ea typeface="Nunito"/>
              <a:cs typeface="Nunito"/>
              <a:sym typeface="Nunito"/>
            </a:endParaRPr>
          </a:p>
        </p:txBody>
      </p:sp>
      <p:sp>
        <p:nvSpPr>
          <p:cNvPr id="379" name="Google Shape;379;p17"/>
          <p:cNvSpPr/>
          <p:nvPr/>
        </p:nvSpPr>
        <p:spPr>
          <a:xfrm>
            <a:off x="4574914" y="3046456"/>
            <a:ext cx="3563100" cy="484800"/>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 sz="1300">
                <a:solidFill>
                  <a:srgbClr val="434343"/>
                </a:solidFill>
                <a:latin typeface="Nunito"/>
                <a:ea typeface="Nunito"/>
                <a:cs typeface="Nunito"/>
                <a:sym typeface="Nunito"/>
              </a:rPr>
              <a:t>Inconsistent, missing data at certain hour/month (e.g. 2008-March massive missing data)</a:t>
            </a:r>
            <a:endParaRPr sz="1300" i="0" u="none" strike="noStrike" cap="none">
              <a:solidFill>
                <a:srgbClr val="434343"/>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8"/>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EDA: ACF, PACF, Trend</a:t>
            </a:r>
            <a:endParaRPr/>
          </a:p>
        </p:txBody>
      </p:sp>
      <p:grpSp>
        <p:nvGrpSpPr>
          <p:cNvPr id="385" name="Google Shape;385;p18"/>
          <p:cNvGrpSpPr/>
          <p:nvPr/>
        </p:nvGrpSpPr>
        <p:grpSpPr>
          <a:xfrm>
            <a:off x="4506076" y="1158400"/>
            <a:ext cx="4485527" cy="2771999"/>
            <a:chOff x="4506076" y="1387000"/>
            <a:chExt cx="4485527" cy="2771999"/>
          </a:xfrm>
        </p:grpSpPr>
        <p:pic>
          <p:nvPicPr>
            <p:cNvPr id="386" name="Google Shape;386;p18"/>
            <p:cNvPicPr preferRelativeResize="0"/>
            <p:nvPr/>
          </p:nvPicPr>
          <p:blipFill>
            <a:blip r:embed="rId3">
              <a:alphaModFix/>
            </a:blip>
            <a:stretch>
              <a:fillRect/>
            </a:stretch>
          </p:blipFill>
          <p:spPr>
            <a:xfrm>
              <a:off x="4506076" y="1387000"/>
              <a:ext cx="4485527" cy="2771999"/>
            </a:xfrm>
            <a:prstGeom prst="rect">
              <a:avLst/>
            </a:prstGeom>
            <a:noFill/>
            <a:ln>
              <a:noFill/>
            </a:ln>
          </p:spPr>
        </p:pic>
        <p:cxnSp>
          <p:nvCxnSpPr>
            <p:cNvPr id="387" name="Google Shape;387;p18"/>
            <p:cNvCxnSpPr/>
            <p:nvPr/>
          </p:nvCxnSpPr>
          <p:spPr>
            <a:xfrm>
              <a:off x="6230200" y="2434575"/>
              <a:ext cx="2300400" cy="134100"/>
            </a:xfrm>
            <a:prstGeom prst="straightConnector1">
              <a:avLst/>
            </a:prstGeom>
            <a:noFill/>
            <a:ln w="9525" cap="flat" cmpd="sng">
              <a:solidFill>
                <a:srgbClr val="FF0000"/>
              </a:solidFill>
              <a:prstDash val="solid"/>
              <a:round/>
              <a:headEnd type="none" w="med" len="med"/>
              <a:tailEnd type="triangle" w="med" len="med"/>
            </a:ln>
          </p:spPr>
        </p:cxnSp>
      </p:grpSp>
      <p:sp>
        <p:nvSpPr>
          <p:cNvPr id="388" name="Google Shape;388;p18"/>
          <p:cNvSpPr txBox="1"/>
          <p:nvPr/>
        </p:nvSpPr>
        <p:spPr>
          <a:xfrm>
            <a:off x="259200" y="3924075"/>
            <a:ext cx="8052900" cy="794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The PJME monthly average electricity consumption has: </a:t>
            </a:r>
            <a:endParaRPr sz="1200">
              <a:solidFill>
                <a:schemeClr val="dk2"/>
              </a:solidFill>
              <a:latin typeface="Nunito"/>
              <a:ea typeface="Nunito"/>
              <a:cs typeface="Nunito"/>
              <a:sym typeface="Nunito"/>
            </a:endParaRPr>
          </a:p>
          <a:p>
            <a:pPr marL="914400" lvl="1" indent="-304800" algn="l" rtl="0">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a seasonal pattern (six month)</a:t>
            </a:r>
            <a:endParaRPr sz="1200">
              <a:solidFill>
                <a:schemeClr val="dk2"/>
              </a:solidFill>
              <a:latin typeface="Nunito"/>
              <a:ea typeface="Nunito"/>
              <a:cs typeface="Nunito"/>
              <a:sym typeface="Nunito"/>
            </a:endParaRPr>
          </a:p>
          <a:p>
            <a:pPr marL="914400" lvl="1" indent="-304800" algn="l" rtl="0">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a declining trend (also see U.S. Energy Information Administration </a:t>
            </a:r>
            <a:r>
              <a:rPr lang="en" sz="1200" u="sng">
                <a:solidFill>
                  <a:schemeClr val="hlink"/>
                </a:solidFill>
                <a:latin typeface="Nunito"/>
                <a:ea typeface="Nunito"/>
                <a:cs typeface="Nunito"/>
                <a:sym typeface="Nunito"/>
                <a:hlinkClick r:id="rId4"/>
              </a:rPr>
              <a:t>report</a:t>
            </a:r>
            <a:r>
              <a:rPr lang="en" sz="1200">
                <a:solidFill>
                  <a:schemeClr val="dk2"/>
                </a:solidFill>
                <a:latin typeface="Nunito"/>
                <a:ea typeface="Nunito"/>
                <a:cs typeface="Nunito"/>
                <a:sym typeface="Nunito"/>
              </a:rPr>
              <a:t>)</a:t>
            </a:r>
            <a:endParaRPr sz="1200">
              <a:solidFill>
                <a:schemeClr val="dk2"/>
              </a:solidFill>
              <a:latin typeface="Nunito"/>
              <a:ea typeface="Nunito"/>
              <a:cs typeface="Nunito"/>
              <a:sym typeface="Nunito"/>
            </a:endParaRPr>
          </a:p>
        </p:txBody>
      </p:sp>
      <p:grpSp>
        <p:nvGrpSpPr>
          <p:cNvPr id="389" name="Google Shape;389;p18"/>
          <p:cNvGrpSpPr/>
          <p:nvPr/>
        </p:nvGrpSpPr>
        <p:grpSpPr>
          <a:xfrm>
            <a:off x="96751" y="999750"/>
            <a:ext cx="4485445" cy="2771932"/>
            <a:chOff x="-36658" y="1304575"/>
            <a:chExt cx="4618932" cy="2854425"/>
          </a:xfrm>
        </p:grpSpPr>
        <p:pic>
          <p:nvPicPr>
            <p:cNvPr id="390" name="Google Shape;390;p18"/>
            <p:cNvPicPr preferRelativeResize="0"/>
            <p:nvPr/>
          </p:nvPicPr>
          <p:blipFill>
            <a:blip r:embed="rId5">
              <a:alphaModFix/>
            </a:blip>
            <a:stretch>
              <a:fillRect/>
            </a:stretch>
          </p:blipFill>
          <p:spPr>
            <a:xfrm>
              <a:off x="-36658" y="1304575"/>
              <a:ext cx="4618932" cy="2854425"/>
            </a:xfrm>
            <a:prstGeom prst="rect">
              <a:avLst/>
            </a:prstGeom>
            <a:noFill/>
            <a:ln>
              <a:noFill/>
            </a:ln>
          </p:spPr>
        </p:pic>
        <p:cxnSp>
          <p:nvCxnSpPr>
            <p:cNvPr id="391" name="Google Shape;391;p18"/>
            <p:cNvCxnSpPr/>
            <p:nvPr/>
          </p:nvCxnSpPr>
          <p:spPr>
            <a:xfrm>
              <a:off x="546350" y="2990500"/>
              <a:ext cx="316200" cy="0"/>
            </a:xfrm>
            <a:prstGeom prst="straightConnector1">
              <a:avLst/>
            </a:prstGeom>
            <a:noFill/>
            <a:ln w="9525" cap="flat" cmpd="sng">
              <a:solidFill>
                <a:srgbClr val="FF0000"/>
              </a:solidFill>
              <a:prstDash val="solid"/>
              <a:round/>
              <a:headEnd type="stealth" w="med" len="med"/>
              <a:tailEnd type="stealth"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EDA: Decomposition,</a:t>
            </a:r>
            <a:endParaRPr/>
          </a:p>
          <a:p>
            <a:pPr marL="0" lvl="0" indent="0" algn="l" rtl="0">
              <a:spcBef>
                <a:spcPts val="0"/>
              </a:spcBef>
              <a:spcAft>
                <a:spcPts val="0"/>
              </a:spcAft>
              <a:buNone/>
            </a:pPr>
            <a:r>
              <a:rPr lang="en"/>
              <a:t>Spectral Analysis</a:t>
            </a:r>
            <a:endParaRPr/>
          </a:p>
        </p:txBody>
      </p:sp>
      <p:pic>
        <p:nvPicPr>
          <p:cNvPr id="397" name="Google Shape;397;p19"/>
          <p:cNvPicPr preferRelativeResize="0"/>
          <p:nvPr/>
        </p:nvPicPr>
        <p:blipFill rotWithShape="1">
          <a:blip r:embed="rId3">
            <a:alphaModFix/>
          </a:blip>
          <a:srcRect t="11847" r="3892" b="9850"/>
          <a:stretch/>
        </p:blipFill>
        <p:spPr>
          <a:xfrm>
            <a:off x="4975083" y="293775"/>
            <a:ext cx="3776766" cy="2198023"/>
          </a:xfrm>
          <a:prstGeom prst="rect">
            <a:avLst/>
          </a:prstGeom>
          <a:noFill/>
          <a:ln>
            <a:noFill/>
          </a:ln>
        </p:spPr>
      </p:pic>
      <p:pic>
        <p:nvPicPr>
          <p:cNvPr id="398" name="Google Shape;398;p19"/>
          <p:cNvPicPr preferRelativeResize="0"/>
          <p:nvPr/>
        </p:nvPicPr>
        <p:blipFill rotWithShape="1">
          <a:blip r:embed="rId4">
            <a:alphaModFix/>
          </a:blip>
          <a:srcRect t="13666" b="3709"/>
          <a:stretch/>
        </p:blipFill>
        <p:spPr>
          <a:xfrm>
            <a:off x="376750" y="1333750"/>
            <a:ext cx="4195250" cy="2476000"/>
          </a:xfrm>
          <a:prstGeom prst="rect">
            <a:avLst/>
          </a:prstGeom>
          <a:noFill/>
          <a:ln>
            <a:noFill/>
          </a:ln>
        </p:spPr>
      </p:pic>
      <p:sp>
        <p:nvSpPr>
          <p:cNvPr id="399" name="Google Shape;399;p19"/>
          <p:cNvSpPr txBox="1"/>
          <p:nvPr/>
        </p:nvSpPr>
        <p:spPr>
          <a:xfrm>
            <a:off x="259200" y="3847875"/>
            <a:ext cx="4312800" cy="12189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2"/>
              </a:buClr>
              <a:buSzPts val="1200"/>
              <a:buFont typeface="Nunito"/>
              <a:buChar char="●"/>
            </a:pPr>
            <a:r>
              <a:rPr lang="en" sz="1200" b="1">
                <a:solidFill>
                  <a:schemeClr val="dk2"/>
                </a:solidFill>
                <a:latin typeface="Nunito"/>
                <a:ea typeface="Nunito"/>
                <a:cs typeface="Nunito"/>
                <a:sym typeface="Nunito"/>
              </a:rPr>
              <a:t>Periodogram</a:t>
            </a:r>
            <a:r>
              <a:rPr lang="en" sz="1200">
                <a:solidFill>
                  <a:schemeClr val="dk2"/>
                </a:solidFill>
                <a:latin typeface="Nunito"/>
                <a:ea typeface="Nunito"/>
                <a:cs typeface="Nunito"/>
                <a:sym typeface="Nunito"/>
              </a:rPr>
              <a:t> - Dominant frequencies t = 0.165</a:t>
            </a:r>
            <a:endParaRPr sz="1200">
              <a:solidFill>
                <a:schemeClr val="dk2"/>
              </a:solidFill>
              <a:latin typeface="Nunito"/>
              <a:ea typeface="Nunito"/>
              <a:cs typeface="Nunito"/>
              <a:sym typeface="Nunito"/>
            </a:endParaRPr>
          </a:p>
          <a:p>
            <a:pPr marL="457200" lvl="0" indent="-304800" algn="l" rtl="0">
              <a:lnSpc>
                <a:spcPct val="115000"/>
              </a:lnSpc>
              <a:spcBef>
                <a:spcPts val="0"/>
              </a:spcBef>
              <a:spcAft>
                <a:spcPts val="0"/>
              </a:spcAft>
              <a:buClr>
                <a:schemeClr val="dk2"/>
              </a:buClr>
              <a:buSzPts val="1200"/>
              <a:buFont typeface="Nunito"/>
              <a:buChar char="●"/>
            </a:pPr>
            <a:r>
              <a:rPr lang="en" sz="1200" b="1">
                <a:solidFill>
                  <a:schemeClr val="dk2"/>
                </a:solidFill>
                <a:latin typeface="Nunito"/>
                <a:ea typeface="Nunito"/>
                <a:cs typeface="Nunito"/>
                <a:sym typeface="Nunito"/>
              </a:rPr>
              <a:t>Boxplot</a:t>
            </a:r>
            <a:r>
              <a:rPr lang="en" sz="1200">
                <a:solidFill>
                  <a:schemeClr val="dk2"/>
                </a:solidFill>
                <a:latin typeface="Nunito"/>
                <a:ea typeface="Nunito"/>
                <a:cs typeface="Nunito"/>
                <a:sym typeface="Nunito"/>
              </a:rPr>
              <a:t> - Semi-annual electricity consumption peaksummer (June / July) and winter (Dec / Jan)</a:t>
            </a:r>
            <a:endParaRPr sz="1200">
              <a:solidFill>
                <a:schemeClr val="dk2"/>
              </a:solidFill>
              <a:latin typeface="Nunito"/>
              <a:ea typeface="Nunito"/>
              <a:cs typeface="Nunito"/>
              <a:sym typeface="Nunito"/>
            </a:endParaRPr>
          </a:p>
          <a:p>
            <a:pPr marL="457200" lvl="0" indent="-304800" algn="l" rtl="0">
              <a:lnSpc>
                <a:spcPct val="115000"/>
              </a:lnSpc>
              <a:spcBef>
                <a:spcPts val="0"/>
              </a:spcBef>
              <a:spcAft>
                <a:spcPts val="0"/>
              </a:spcAft>
              <a:buClr>
                <a:schemeClr val="dk2"/>
              </a:buClr>
              <a:buSzPts val="1200"/>
              <a:buFont typeface="Nunito"/>
              <a:buChar char="●"/>
            </a:pPr>
            <a:r>
              <a:rPr lang="en" sz="1200" b="1">
                <a:solidFill>
                  <a:schemeClr val="dk2"/>
                </a:solidFill>
                <a:latin typeface="Nunito"/>
                <a:ea typeface="Nunito"/>
                <a:cs typeface="Nunito"/>
                <a:sym typeface="Nunito"/>
              </a:rPr>
              <a:t>Seasonal plot</a:t>
            </a:r>
            <a:r>
              <a:rPr lang="en" sz="1200">
                <a:solidFill>
                  <a:schemeClr val="dk2"/>
                </a:solidFill>
                <a:latin typeface="Nunito"/>
                <a:ea typeface="Nunito"/>
                <a:cs typeface="Nunito"/>
                <a:sym typeface="Nunito"/>
              </a:rPr>
              <a:t> - echoes boxplot, but also shows variation</a:t>
            </a:r>
            <a:endParaRPr sz="1200">
              <a:solidFill>
                <a:schemeClr val="dk2"/>
              </a:solidFill>
              <a:latin typeface="Nunito"/>
              <a:ea typeface="Nunito"/>
              <a:cs typeface="Nunito"/>
              <a:sym typeface="Nunito"/>
            </a:endParaRPr>
          </a:p>
        </p:txBody>
      </p:sp>
      <p:pic>
        <p:nvPicPr>
          <p:cNvPr id="400" name="Google Shape;400;p19"/>
          <p:cNvPicPr preferRelativeResize="0"/>
          <p:nvPr/>
        </p:nvPicPr>
        <p:blipFill>
          <a:blip r:embed="rId5">
            <a:alphaModFix/>
          </a:blip>
          <a:stretch>
            <a:fillRect/>
          </a:stretch>
        </p:blipFill>
        <p:spPr>
          <a:xfrm>
            <a:off x="4840722" y="2652448"/>
            <a:ext cx="3911127" cy="2414852"/>
          </a:xfrm>
          <a:prstGeom prst="rect">
            <a:avLst/>
          </a:prstGeom>
          <a:noFill/>
          <a:ln>
            <a:noFill/>
          </a:ln>
        </p:spPr>
      </p:pic>
      <p:cxnSp>
        <p:nvCxnSpPr>
          <p:cNvPr id="401" name="Google Shape;401;p19"/>
          <p:cNvCxnSpPr/>
          <p:nvPr/>
        </p:nvCxnSpPr>
        <p:spPr>
          <a:xfrm rot="10800000">
            <a:off x="7336000" y="3330425"/>
            <a:ext cx="285300" cy="0"/>
          </a:xfrm>
          <a:prstGeom prst="straightConnector1">
            <a:avLst/>
          </a:prstGeom>
          <a:noFill/>
          <a:ln w="19050" cap="flat" cmpd="sng">
            <a:solidFill>
              <a:srgbClr val="0000FF"/>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0"/>
          <p:cNvSpPr txBox="1"/>
          <p:nvPr/>
        </p:nvSpPr>
        <p:spPr>
          <a:xfrm>
            <a:off x="1174700" y="3587625"/>
            <a:ext cx="6948000" cy="794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2"/>
              </a:buClr>
              <a:buSzPts val="1200"/>
              <a:buFont typeface="Nunito"/>
              <a:buChar char="●"/>
            </a:pPr>
            <a:r>
              <a:rPr lang="en" sz="1200" b="1">
                <a:solidFill>
                  <a:schemeClr val="dk2"/>
                </a:solidFill>
                <a:latin typeface="Nunito"/>
                <a:ea typeface="Nunito"/>
                <a:cs typeface="Nunito"/>
                <a:sym typeface="Nunito"/>
              </a:rPr>
              <a:t>KPSS Level Stationary Test</a:t>
            </a:r>
            <a:r>
              <a:rPr lang="en" sz="1200">
                <a:solidFill>
                  <a:schemeClr val="dk2"/>
                </a:solidFill>
                <a:latin typeface="Nunito"/>
                <a:ea typeface="Nunito"/>
                <a:cs typeface="Nunito"/>
                <a:sym typeface="Nunito"/>
              </a:rPr>
              <a:t> - p &gt; 0.05, we cannot reject the null hypothesis which means that our data can be concluded as stationary</a:t>
            </a:r>
            <a:endParaRPr sz="1200">
              <a:solidFill>
                <a:schemeClr val="dk2"/>
              </a:solidFill>
              <a:latin typeface="Nunito"/>
              <a:ea typeface="Nunito"/>
              <a:cs typeface="Nunito"/>
              <a:sym typeface="Nunito"/>
            </a:endParaRPr>
          </a:p>
          <a:p>
            <a:pPr marL="457200" lvl="0" indent="-304800" algn="l" rtl="0">
              <a:lnSpc>
                <a:spcPct val="115000"/>
              </a:lnSpc>
              <a:spcBef>
                <a:spcPts val="0"/>
              </a:spcBef>
              <a:spcAft>
                <a:spcPts val="0"/>
              </a:spcAft>
              <a:buClr>
                <a:schemeClr val="dk2"/>
              </a:buClr>
              <a:buSzPts val="1200"/>
              <a:buFont typeface="Nunito"/>
              <a:buChar char="●"/>
            </a:pPr>
            <a:r>
              <a:rPr lang="en" sz="1200" b="1">
                <a:solidFill>
                  <a:schemeClr val="dk2"/>
                </a:solidFill>
                <a:latin typeface="Nunito"/>
                <a:ea typeface="Nunito"/>
                <a:cs typeface="Nunito"/>
                <a:sym typeface="Nunito"/>
              </a:rPr>
              <a:t>Box-Cox Transformation</a:t>
            </a:r>
            <a:r>
              <a:rPr lang="en" sz="1200">
                <a:solidFill>
                  <a:schemeClr val="dk2"/>
                </a:solidFill>
                <a:latin typeface="Nunito"/>
                <a:ea typeface="Nunito"/>
                <a:cs typeface="Nunito"/>
                <a:sym typeface="Nunito"/>
              </a:rPr>
              <a:t> - a very slight downward shift with the level of the series</a:t>
            </a:r>
            <a:endParaRPr sz="1200">
              <a:solidFill>
                <a:schemeClr val="dk2"/>
              </a:solidFill>
              <a:latin typeface="Nunito"/>
              <a:ea typeface="Nunito"/>
              <a:cs typeface="Nunito"/>
              <a:sym typeface="Nunito"/>
            </a:endParaRPr>
          </a:p>
        </p:txBody>
      </p:sp>
      <p:sp>
        <p:nvSpPr>
          <p:cNvPr id="407" name="Google Shape;407;p20"/>
          <p:cNvSpPr txBox="1">
            <a:spLocks noGrp="1"/>
          </p:cNvSpPr>
          <p:nvPr>
            <p:ph type="title"/>
          </p:nvPr>
        </p:nvSpPr>
        <p:spPr>
          <a:xfrm>
            <a:off x="922800" y="1413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EDA: Hypothesis Test</a:t>
            </a:r>
            <a:endParaRPr/>
          </a:p>
        </p:txBody>
      </p:sp>
      <p:grpSp>
        <p:nvGrpSpPr>
          <p:cNvPr id="408" name="Google Shape;408;p20"/>
          <p:cNvGrpSpPr/>
          <p:nvPr/>
        </p:nvGrpSpPr>
        <p:grpSpPr>
          <a:xfrm>
            <a:off x="1278863" y="1428209"/>
            <a:ext cx="5957975" cy="1971477"/>
            <a:chOff x="922788" y="1192334"/>
            <a:chExt cx="5957975" cy="1971477"/>
          </a:xfrm>
        </p:grpSpPr>
        <p:sp>
          <p:nvSpPr>
            <p:cNvPr id="409" name="Google Shape;409;p20"/>
            <p:cNvSpPr/>
            <p:nvPr/>
          </p:nvSpPr>
          <p:spPr>
            <a:xfrm>
              <a:off x="3058163" y="1847461"/>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flipH="1">
              <a:off x="1612813" y="1847468"/>
              <a:ext cx="1844400" cy="6426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rot="-5400000">
              <a:off x="2831362" y="1459564"/>
              <a:ext cx="643356" cy="1419149"/>
            </a:xfrm>
            <a:prstGeom prst="flowChartOffpageConnector">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922788" y="1847461"/>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922788" y="1847468"/>
              <a:ext cx="690000" cy="6426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rgbClr val="FFFFFF"/>
                  </a:solidFill>
                  <a:latin typeface="Roboto"/>
                  <a:ea typeface="Roboto"/>
                  <a:cs typeface="Roboto"/>
                  <a:sym typeface="Roboto"/>
                </a:rPr>
                <a:t>02</a:t>
              </a:r>
              <a:endParaRPr sz="2600" b="1">
                <a:solidFill>
                  <a:srgbClr val="FFFFFF"/>
                </a:solidFill>
                <a:latin typeface="Roboto"/>
                <a:ea typeface="Roboto"/>
                <a:cs typeface="Roboto"/>
                <a:sym typeface="Roboto"/>
              </a:endParaRPr>
            </a:p>
          </p:txBody>
        </p:sp>
        <p:sp>
          <p:nvSpPr>
            <p:cNvPr id="414" name="Google Shape;414;p20"/>
            <p:cNvSpPr/>
            <p:nvPr/>
          </p:nvSpPr>
          <p:spPr>
            <a:xfrm>
              <a:off x="3717638" y="1848643"/>
              <a:ext cx="2971200"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800">
                <a:solidFill>
                  <a:srgbClr val="A72A1E"/>
                </a:solidFill>
                <a:latin typeface="Roboto"/>
                <a:ea typeface="Roboto"/>
                <a:cs typeface="Roboto"/>
                <a:sym typeface="Roboto"/>
              </a:endParaRPr>
            </a:p>
          </p:txBody>
        </p:sp>
        <p:sp>
          <p:nvSpPr>
            <p:cNvPr id="415" name="Google Shape;415;p20"/>
            <p:cNvSpPr/>
            <p:nvPr/>
          </p:nvSpPr>
          <p:spPr>
            <a:xfrm>
              <a:off x="3058163" y="1192334"/>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flipH="1">
              <a:off x="1612813" y="1192341"/>
              <a:ext cx="1844400" cy="6426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rot="-5400000">
              <a:off x="2831362" y="804437"/>
              <a:ext cx="643356" cy="1419149"/>
            </a:xfrm>
            <a:prstGeom prst="flowChartOffpageConnector">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922788" y="1192334"/>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922788" y="1192341"/>
              <a:ext cx="690000" cy="6426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rgbClr val="FFFFFF"/>
                  </a:solidFill>
                  <a:latin typeface="Roboto"/>
                  <a:ea typeface="Roboto"/>
                  <a:cs typeface="Roboto"/>
                  <a:sym typeface="Roboto"/>
                </a:rPr>
                <a:t>01</a:t>
              </a:r>
              <a:endParaRPr sz="2600" b="1">
                <a:solidFill>
                  <a:srgbClr val="FFFFFF"/>
                </a:solidFill>
                <a:latin typeface="Roboto"/>
                <a:ea typeface="Roboto"/>
                <a:cs typeface="Roboto"/>
                <a:sym typeface="Roboto"/>
              </a:endParaRPr>
            </a:p>
          </p:txBody>
        </p:sp>
        <p:sp>
          <p:nvSpPr>
            <p:cNvPr id="420" name="Google Shape;420;p20"/>
            <p:cNvSpPr/>
            <p:nvPr/>
          </p:nvSpPr>
          <p:spPr>
            <a:xfrm>
              <a:off x="3870038" y="1193516"/>
              <a:ext cx="2971200"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chemeClr val="dk2"/>
                  </a:solidFill>
                  <a:latin typeface="Courier New"/>
                  <a:ea typeface="Courier New"/>
                  <a:cs typeface="Courier New"/>
                  <a:sym typeface="Courier New"/>
                </a:rPr>
                <a:t>KPSS Level = 0.44894, </a:t>
              </a:r>
              <a:endParaRPr sz="1100" b="1">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100" b="1">
                  <a:solidFill>
                    <a:schemeClr val="dk2"/>
                  </a:solidFill>
                  <a:latin typeface="Courier New"/>
                  <a:ea typeface="Courier New"/>
                  <a:cs typeface="Courier New"/>
                  <a:sym typeface="Courier New"/>
                </a:rPr>
                <a:t>Truncation lag parameter = 4, p-value = 0.05606</a:t>
              </a:r>
              <a:endParaRPr sz="1100" b="1">
                <a:solidFill>
                  <a:schemeClr val="dk2"/>
                </a:solidFill>
                <a:latin typeface="Roboto"/>
                <a:ea typeface="Roboto"/>
                <a:cs typeface="Roboto"/>
                <a:sym typeface="Roboto"/>
              </a:endParaRPr>
            </a:p>
          </p:txBody>
        </p:sp>
        <p:sp>
          <p:nvSpPr>
            <p:cNvPr id="421" name="Google Shape;421;p20"/>
            <p:cNvSpPr txBox="1"/>
            <p:nvPr/>
          </p:nvSpPr>
          <p:spPr>
            <a:xfrm>
              <a:off x="1657450" y="1290450"/>
              <a:ext cx="16503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chemeClr val="lt1"/>
                  </a:solidFill>
                  <a:latin typeface="Nunito"/>
                  <a:ea typeface="Nunito"/>
                  <a:cs typeface="Nunito"/>
                  <a:sym typeface="Nunito"/>
                </a:rPr>
                <a:t>Stationarity</a:t>
              </a:r>
              <a:endParaRPr sz="1500" b="1">
                <a:solidFill>
                  <a:schemeClr val="lt1"/>
                </a:solidFill>
                <a:latin typeface="Nunito"/>
                <a:ea typeface="Nunito"/>
                <a:cs typeface="Nunito"/>
                <a:sym typeface="Nunito"/>
              </a:endParaRPr>
            </a:p>
          </p:txBody>
        </p:sp>
        <p:sp>
          <p:nvSpPr>
            <p:cNvPr id="422" name="Google Shape;422;p20"/>
            <p:cNvSpPr txBox="1"/>
            <p:nvPr/>
          </p:nvSpPr>
          <p:spPr>
            <a:xfrm>
              <a:off x="1657450" y="1852525"/>
              <a:ext cx="25695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chemeClr val="lt1"/>
                  </a:solidFill>
                  <a:latin typeface="Nunito"/>
                  <a:ea typeface="Nunito"/>
                  <a:cs typeface="Nunito"/>
                  <a:sym typeface="Nunito"/>
                </a:rPr>
                <a:t>Differenced </a:t>
              </a:r>
              <a:br>
                <a:rPr lang="en" sz="1500" b="1">
                  <a:solidFill>
                    <a:schemeClr val="lt1"/>
                  </a:solidFill>
                  <a:latin typeface="Nunito"/>
                  <a:ea typeface="Nunito"/>
                  <a:cs typeface="Nunito"/>
                  <a:sym typeface="Nunito"/>
                </a:rPr>
              </a:br>
              <a:r>
                <a:rPr lang="en" sz="1500" b="1">
                  <a:solidFill>
                    <a:schemeClr val="lt1"/>
                  </a:solidFill>
                  <a:latin typeface="Nunito"/>
                  <a:ea typeface="Nunito"/>
                  <a:cs typeface="Nunito"/>
                  <a:sym typeface="Nunito"/>
                </a:rPr>
                <a:t>Stationarity</a:t>
              </a:r>
              <a:endParaRPr sz="1500" b="1">
                <a:solidFill>
                  <a:schemeClr val="lt1"/>
                </a:solidFill>
                <a:latin typeface="Nunito"/>
                <a:ea typeface="Nunito"/>
                <a:cs typeface="Nunito"/>
                <a:sym typeface="Nunito"/>
              </a:endParaRPr>
            </a:p>
          </p:txBody>
        </p:sp>
        <p:sp>
          <p:nvSpPr>
            <p:cNvPr id="423" name="Google Shape;423;p20"/>
            <p:cNvSpPr/>
            <p:nvPr/>
          </p:nvSpPr>
          <p:spPr>
            <a:xfrm>
              <a:off x="3909563" y="1848641"/>
              <a:ext cx="2971200"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chemeClr val="dk2"/>
                  </a:solidFill>
                  <a:latin typeface="Courier New"/>
                  <a:ea typeface="Courier New"/>
                  <a:cs typeface="Courier New"/>
                  <a:sym typeface="Courier New"/>
                </a:rPr>
                <a:t>KPSS Level = 0.024273, Truncation lag parameter = 4, p-value = 0.1</a:t>
              </a:r>
              <a:endParaRPr sz="1100" b="1">
                <a:solidFill>
                  <a:schemeClr val="dk2"/>
                </a:solidFill>
                <a:latin typeface="Roboto"/>
                <a:ea typeface="Roboto"/>
                <a:cs typeface="Roboto"/>
                <a:sym typeface="Roboto"/>
              </a:endParaRPr>
            </a:p>
          </p:txBody>
        </p:sp>
        <p:sp>
          <p:nvSpPr>
            <p:cNvPr id="424" name="Google Shape;424;p20"/>
            <p:cNvSpPr/>
            <p:nvPr/>
          </p:nvSpPr>
          <p:spPr>
            <a:xfrm>
              <a:off x="3058163" y="2520311"/>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flipH="1">
              <a:off x="1612813" y="2520318"/>
              <a:ext cx="1844400" cy="6426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rot="-5400000">
              <a:off x="2831362" y="2132414"/>
              <a:ext cx="643356" cy="1419149"/>
            </a:xfrm>
            <a:prstGeom prst="flowChartOffpageConnector">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922788" y="2520311"/>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922788" y="2520318"/>
              <a:ext cx="690000" cy="6426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rgbClr val="FFFFFF"/>
                  </a:solidFill>
                  <a:latin typeface="Roboto"/>
                  <a:ea typeface="Roboto"/>
                  <a:cs typeface="Roboto"/>
                  <a:sym typeface="Roboto"/>
                </a:rPr>
                <a:t>03</a:t>
              </a:r>
              <a:endParaRPr sz="2600" b="1">
                <a:solidFill>
                  <a:srgbClr val="FFFFFF"/>
                </a:solidFill>
                <a:latin typeface="Roboto"/>
                <a:ea typeface="Roboto"/>
                <a:cs typeface="Roboto"/>
                <a:sym typeface="Roboto"/>
              </a:endParaRPr>
            </a:p>
          </p:txBody>
        </p:sp>
        <p:sp>
          <p:nvSpPr>
            <p:cNvPr id="429" name="Google Shape;429;p20"/>
            <p:cNvSpPr/>
            <p:nvPr/>
          </p:nvSpPr>
          <p:spPr>
            <a:xfrm>
              <a:off x="3717638" y="2521493"/>
              <a:ext cx="2971200"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800">
                <a:solidFill>
                  <a:srgbClr val="A72A1E"/>
                </a:solidFill>
                <a:latin typeface="Roboto"/>
                <a:ea typeface="Roboto"/>
                <a:cs typeface="Roboto"/>
                <a:sym typeface="Roboto"/>
              </a:endParaRPr>
            </a:p>
          </p:txBody>
        </p:sp>
        <p:sp>
          <p:nvSpPr>
            <p:cNvPr id="430" name="Google Shape;430;p20"/>
            <p:cNvSpPr txBox="1"/>
            <p:nvPr/>
          </p:nvSpPr>
          <p:spPr>
            <a:xfrm>
              <a:off x="1657450" y="2601575"/>
              <a:ext cx="16503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chemeClr val="lt1"/>
                  </a:solidFill>
                  <a:latin typeface="Nunito"/>
                  <a:ea typeface="Nunito"/>
                  <a:cs typeface="Nunito"/>
                  <a:sym typeface="Nunito"/>
                </a:rPr>
                <a:t>Stability</a:t>
              </a:r>
              <a:endParaRPr sz="1500" b="1">
                <a:solidFill>
                  <a:schemeClr val="lt1"/>
                </a:solidFill>
                <a:latin typeface="Nunito"/>
                <a:ea typeface="Nunito"/>
                <a:cs typeface="Nunito"/>
                <a:sym typeface="Nunito"/>
              </a:endParaRPr>
            </a:p>
          </p:txBody>
        </p:sp>
        <p:sp>
          <p:nvSpPr>
            <p:cNvPr id="431" name="Google Shape;431;p20"/>
            <p:cNvSpPr/>
            <p:nvPr/>
          </p:nvSpPr>
          <p:spPr>
            <a:xfrm>
              <a:off x="3909563" y="2521491"/>
              <a:ext cx="2971200"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chemeClr val="dk2"/>
                  </a:solidFill>
                  <a:latin typeface="Courier New"/>
                  <a:ea typeface="Courier New"/>
                  <a:cs typeface="Courier New"/>
                  <a:sym typeface="Courier New"/>
                </a:rPr>
                <a:t>Box-Cox Lambda =  0.2452849</a:t>
              </a:r>
              <a:endParaRPr sz="1100" b="1">
                <a:solidFill>
                  <a:schemeClr val="dk2"/>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21"/>
          <p:cNvSpPr txBox="1">
            <a:spLocks noGrp="1"/>
          </p:cNvSpPr>
          <p:nvPr>
            <p:ph type="title"/>
          </p:nvPr>
        </p:nvSpPr>
        <p:spPr>
          <a:xfrm>
            <a:off x="770400" y="1413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000000"/>
                </a:solidFill>
              </a:rPr>
              <a:t>Linear Regression (LR): </a:t>
            </a:r>
            <a:endParaRPr>
              <a:solidFill>
                <a:srgbClr val="000000"/>
              </a:solidFill>
            </a:endParaRPr>
          </a:p>
          <a:p>
            <a:pPr marL="0" lvl="0" indent="0" algn="l" rtl="0">
              <a:spcBef>
                <a:spcPts val="0"/>
              </a:spcBef>
              <a:spcAft>
                <a:spcPts val="0"/>
              </a:spcAft>
              <a:buNone/>
            </a:pPr>
            <a:r>
              <a:rPr lang="en">
                <a:solidFill>
                  <a:srgbClr val="000000"/>
                </a:solidFill>
              </a:rPr>
              <a:t>Split Validation</a:t>
            </a:r>
            <a:endParaRPr/>
          </a:p>
        </p:txBody>
      </p:sp>
      <p:sp>
        <p:nvSpPr>
          <p:cNvPr id="437" name="Google Shape;437;p21"/>
          <p:cNvSpPr txBox="1"/>
          <p:nvPr/>
        </p:nvSpPr>
        <p:spPr>
          <a:xfrm>
            <a:off x="556775" y="1140675"/>
            <a:ext cx="82872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Since LR ignored seasonality, the model clearly failed to capture seasonal variations and we have residuals with seasonality as well</a:t>
            </a:r>
            <a:endParaRPr b="1">
              <a:latin typeface="Nunito"/>
              <a:ea typeface="Nunito"/>
              <a:cs typeface="Nunito"/>
              <a:sym typeface="Nunito"/>
            </a:endParaRPr>
          </a:p>
        </p:txBody>
      </p:sp>
      <p:pic>
        <p:nvPicPr>
          <p:cNvPr id="438" name="Google Shape;438;p21"/>
          <p:cNvPicPr preferRelativeResize="0"/>
          <p:nvPr/>
        </p:nvPicPr>
        <p:blipFill>
          <a:blip r:embed="rId3">
            <a:alphaModFix/>
          </a:blip>
          <a:stretch>
            <a:fillRect/>
          </a:stretch>
        </p:blipFill>
        <p:spPr>
          <a:xfrm>
            <a:off x="154200" y="1810600"/>
            <a:ext cx="4578774" cy="2827525"/>
          </a:xfrm>
          <a:prstGeom prst="rect">
            <a:avLst/>
          </a:prstGeom>
          <a:noFill/>
          <a:ln>
            <a:noFill/>
          </a:ln>
        </p:spPr>
      </p:pic>
      <p:pic>
        <p:nvPicPr>
          <p:cNvPr id="439" name="Google Shape;439;p21"/>
          <p:cNvPicPr preferRelativeResize="0"/>
          <p:nvPr/>
        </p:nvPicPr>
        <p:blipFill>
          <a:blip r:embed="rId4">
            <a:alphaModFix/>
          </a:blip>
          <a:stretch>
            <a:fillRect/>
          </a:stretch>
        </p:blipFill>
        <p:spPr>
          <a:xfrm>
            <a:off x="4572000" y="1896850"/>
            <a:ext cx="4208724" cy="2599019"/>
          </a:xfrm>
          <a:prstGeom prst="rect">
            <a:avLst/>
          </a:prstGeom>
          <a:noFill/>
          <a:ln>
            <a:noFill/>
          </a:ln>
        </p:spPr>
      </p:pic>
      <p:graphicFrame>
        <p:nvGraphicFramePr>
          <p:cNvPr id="440" name="Google Shape;440;p21"/>
          <p:cNvGraphicFramePr/>
          <p:nvPr/>
        </p:nvGraphicFramePr>
        <p:xfrm>
          <a:off x="6819500" y="107738"/>
          <a:ext cx="3000000" cy="3000000"/>
        </p:xfrm>
        <a:graphic>
          <a:graphicData uri="http://schemas.openxmlformats.org/drawingml/2006/table">
            <a:tbl>
              <a:tblPr>
                <a:noFill/>
                <a:tableStyleId>{A2946F71-2A52-4C52-925E-E1867FE52691}</a:tableStyleId>
              </a:tblPr>
              <a:tblGrid>
                <a:gridCol w="8093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262000">
                <a:tc>
                  <a:txBody>
                    <a:bodyPr/>
                    <a:lstStyle/>
                    <a:p>
                      <a:pPr marL="0" lvl="0" indent="0" algn="ctr" rtl="0">
                        <a:spcBef>
                          <a:spcPts val="0"/>
                        </a:spcBef>
                        <a:spcAft>
                          <a:spcPts val="0"/>
                        </a:spcAft>
                        <a:buNone/>
                      </a:pPr>
                      <a:r>
                        <a:rPr lang="en" sz="1200"/>
                        <a:t>RMSE</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t>2821861</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06125">
                <a:tc>
                  <a:txBody>
                    <a:bodyPr/>
                    <a:lstStyle/>
                    <a:p>
                      <a:pPr marL="0" lvl="0" indent="0" algn="ctr" rtl="0">
                        <a:spcBef>
                          <a:spcPts val="0"/>
                        </a:spcBef>
                        <a:spcAft>
                          <a:spcPts val="0"/>
                        </a:spcAft>
                        <a:buNone/>
                      </a:pPr>
                      <a:r>
                        <a:rPr lang="en" sz="1200"/>
                        <a:t>MAE</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t>2391181</a:t>
                      </a:r>
                      <a:endParaRPr sz="12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41" name="Google Shape;441;p21"/>
          <p:cNvSpPr/>
          <p:nvPr/>
        </p:nvSpPr>
        <p:spPr>
          <a:xfrm>
            <a:off x="4610350" y="3038425"/>
            <a:ext cx="2024400" cy="1457400"/>
          </a:xfrm>
          <a:prstGeom prst="rect">
            <a:avLst/>
          </a:prstGeom>
          <a:noFill/>
          <a:ln w="19050" cap="flat" cmpd="sng">
            <a:solidFill>
              <a:srgbClr val="D838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21"/>
          <p:cNvCxnSpPr/>
          <p:nvPr/>
        </p:nvCxnSpPr>
        <p:spPr>
          <a:xfrm>
            <a:off x="7203000" y="3102250"/>
            <a:ext cx="224100" cy="244200"/>
          </a:xfrm>
          <a:prstGeom prst="straightConnector1">
            <a:avLst/>
          </a:prstGeom>
          <a:noFill/>
          <a:ln w="19050" cap="flat" cmpd="sng">
            <a:solidFill>
              <a:srgbClr val="BE2F2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3361</Words>
  <Application>Microsoft Office PowerPoint</Application>
  <PresentationFormat>全屏显示(16:9)</PresentationFormat>
  <Paragraphs>359</Paragraphs>
  <Slides>32</Slides>
  <Notes>32</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Roboto Medium</vt:lpstr>
      <vt:lpstr>Roboto</vt:lpstr>
      <vt:lpstr>Courier New</vt:lpstr>
      <vt:lpstr>Roboto Thin</vt:lpstr>
      <vt:lpstr>Arial</vt:lpstr>
      <vt:lpstr>Maven Pro</vt:lpstr>
      <vt:lpstr>Nunito</vt:lpstr>
      <vt:lpstr>Momentum</vt:lpstr>
      <vt:lpstr>MSCA Time Series Analysis: PJME Energy Consumption Prediction </vt:lpstr>
      <vt:lpstr>Agenda</vt:lpstr>
      <vt:lpstr>Why is Energy Consumption Critical?</vt:lpstr>
      <vt:lpstr>Benefits of Understanding Trend</vt:lpstr>
      <vt:lpstr>Data Overview</vt:lpstr>
      <vt:lpstr>EDA: ACF, PACF, Trend</vt:lpstr>
      <vt:lpstr>EDA: Decomposition, Spectral Analysis</vt:lpstr>
      <vt:lpstr>EDA: Hypothesis Test</vt:lpstr>
      <vt:lpstr>Linear Regression (LR):  Split Validation</vt:lpstr>
      <vt:lpstr>Time Series Linear Model (TSLM):  Split Validation</vt:lpstr>
      <vt:lpstr>ETS: Exponential Smoothing  - Additive Holt-Winters</vt:lpstr>
      <vt:lpstr>ETS: Evaluation of HW Model</vt:lpstr>
      <vt:lpstr>ETS: Fix Autocorrelation - ARIMA with CV</vt:lpstr>
      <vt:lpstr>ETS: Residual after HW + ARIMA(0,0,5)</vt:lpstr>
      <vt:lpstr>ETS: Prediction of Test Set</vt:lpstr>
      <vt:lpstr>ETS: Evaluation of Test Set</vt:lpstr>
      <vt:lpstr>Seasonal ARIMA Model</vt:lpstr>
      <vt:lpstr>Seasonal ARIMA: Forecast Result</vt:lpstr>
      <vt:lpstr>ARIMA: Sliding &amp; Expanding Window</vt:lpstr>
      <vt:lpstr>DHR: Dynamic Harmonic Regression with ARIMA errors</vt:lpstr>
      <vt:lpstr>DHR: Split Validation</vt:lpstr>
      <vt:lpstr>BSTS: Bayesian Structural Time Series</vt:lpstr>
      <vt:lpstr>BSTS: Bayesian Structural Time Series</vt:lpstr>
      <vt:lpstr>BSTS: Prediction Results</vt:lpstr>
      <vt:lpstr>Model Comparison</vt:lpstr>
      <vt:lpstr>Conclusion</vt:lpstr>
      <vt:lpstr>Appendix</vt:lpstr>
      <vt:lpstr>Appendix: Contribution</vt:lpstr>
      <vt:lpstr>Appendix: U.S. Electricity Consumption by Sector</vt:lpstr>
      <vt:lpstr>Appendix: Seasonal Differencing </vt:lpstr>
      <vt:lpstr>Appendix: BSTS Components </vt:lpstr>
      <vt:lpstr>Appendix: QQ Plot for BSTS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MSCA Time Series Analysis: PJME Energy Consumption Prediction </dc:title>
  <cp:lastModifiedBy>Zhilin Yang</cp:lastModifiedBy>
  <cp:revision>1</cp:revision>
  <dcterms:modified xsi:type="dcterms:W3CDTF">2023-10-28T01:02:29Z</dcterms:modified>
</cp:coreProperties>
</file>